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mkv" ContentType="video/unknown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53"/>
  </p:notesMasterIdLst>
  <p:sldIdLst>
    <p:sldId id="256" r:id="rId2"/>
    <p:sldId id="283" r:id="rId3"/>
    <p:sldId id="284" r:id="rId4"/>
    <p:sldId id="285" r:id="rId5"/>
    <p:sldId id="257" r:id="rId6"/>
    <p:sldId id="258" r:id="rId7"/>
    <p:sldId id="259" r:id="rId8"/>
    <p:sldId id="286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309" r:id="rId25"/>
    <p:sldId id="310" r:id="rId26"/>
    <p:sldId id="311" r:id="rId27"/>
    <p:sldId id="291" r:id="rId28"/>
    <p:sldId id="275" r:id="rId29"/>
    <p:sldId id="276" r:id="rId30"/>
    <p:sldId id="277" r:id="rId31"/>
    <p:sldId id="287" r:id="rId32"/>
    <p:sldId id="298" r:id="rId33"/>
    <p:sldId id="294" r:id="rId34"/>
    <p:sldId id="302" r:id="rId35"/>
    <p:sldId id="300" r:id="rId36"/>
    <p:sldId id="299" r:id="rId37"/>
    <p:sldId id="301" r:id="rId38"/>
    <p:sldId id="295" r:id="rId39"/>
    <p:sldId id="303" r:id="rId40"/>
    <p:sldId id="304" r:id="rId41"/>
    <p:sldId id="296" r:id="rId42"/>
    <p:sldId id="308" r:id="rId43"/>
    <p:sldId id="297" r:id="rId44"/>
    <p:sldId id="306" r:id="rId45"/>
    <p:sldId id="278" r:id="rId46"/>
    <p:sldId id="279" r:id="rId47"/>
    <p:sldId id="280" r:id="rId48"/>
    <p:sldId id="312" r:id="rId49"/>
    <p:sldId id="281" r:id="rId50"/>
    <p:sldId id="282" r:id="rId51"/>
    <p:sldId id="292" r:id="rId52"/>
  </p:sldIdLst>
  <p:sldSz cx="9144000" cy="5143500" type="screen16x9"/>
  <p:notesSz cx="6858000" cy="9144000"/>
  <p:embeddedFontLst>
    <p:embeddedFont>
      <p:font typeface="Lato" panose="020F0502020204030203" pitchFamily="34" charset="0"/>
      <p:regular r:id="rId54"/>
      <p:bold r:id="rId55"/>
      <p:italic r:id="rId56"/>
      <p:boldItalic r:id="rId57"/>
    </p:embeddedFont>
    <p:embeddedFont>
      <p:font typeface="Raleway" pitchFamily="2" charset="0"/>
      <p:regular r:id="rId58"/>
      <p:bold r:id="rId59"/>
      <p:italic r:id="rId60"/>
      <p:boldItalic r:id="rId61"/>
    </p:embeddedFont>
    <p:embeddedFont>
      <p:font typeface="Roboto" panose="02000000000000000000" pitchFamily="2" charset="0"/>
      <p:regular r:id="rId62"/>
      <p:bold r:id="rId63"/>
      <p:italic r:id="rId64"/>
      <p:boldItalic r:id="rId65"/>
    </p:embeddedFont>
    <p:embeddedFont>
      <p:font typeface="Roboto Slab" pitchFamily="2" charset="0"/>
      <p:regular r:id="rId66"/>
      <p:bold r:id="rId6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obert Gay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38" d="100"/>
          <a:sy n="138" d="100"/>
        </p:scale>
        <p:origin x="138" y="1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0.fntdata"/><Relationship Id="rId68" Type="http://schemas.openxmlformats.org/officeDocument/2006/relationships/commentAuthors" Target="commentAuthors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font" Target="fonts/font5.fntdata"/><Relationship Id="rId66" Type="http://schemas.openxmlformats.org/officeDocument/2006/relationships/font" Target="fonts/font13.fntdata"/><Relationship Id="rId5" Type="http://schemas.openxmlformats.org/officeDocument/2006/relationships/slide" Target="slides/slide4.xml"/><Relationship Id="rId61" Type="http://schemas.openxmlformats.org/officeDocument/2006/relationships/font" Target="fonts/font8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3.fntdata"/><Relationship Id="rId64" Type="http://schemas.openxmlformats.org/officeDocument/2006/relationships/font" Target="fonts/font11.fntdata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6.fntdata"/><Relationship Id="rId67" Type="http://schemas.openxmlformats.org/officeDocument/2006/relationships/font" Target="fonts/font1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.fntdata"/><Relationship Id="rId62" Type="http://schemas.openxmlformats.org/officeDocument/2006/relationships/font" Target="fonts/font9.fntdata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4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7.fntdata"/><Relationship Id="rId65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font" Target="fonts/font2.fntdata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4-10-25T21:51:23.761" idx="1">
    <p:pos x="4434" y="1108"/>
    <p:text>The Baltimore Sun, 18 May 1992, Mon ·Page 1A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300b5c52ac4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300b5c52ac4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0d097bd823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30d097bd823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2f9fc161577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2f9fc161577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2f5d460deb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2f5d460debc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Funding from US Forest Service - Caribou-Targhee National Forest</a:t>
            </a:r>
            <a:endParaRPr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“This work will enhance Forest Service mandate of the Paleontological Resources Preservation Act (2009) to</a:t>
            </a:r>
            <a:r>
              <a:rPr lang="en" u="sng">
                <a:solidFill>
                  <a:schemeClr val="dk1"/>
                </a:solidFill>
              </a:rPr>
              <a:t> make fossils available to the public for scientific research, education, and display purposes.”</a:t>
            </a:r>
            <a:endParaRPr u="sng">
              <a:solidFill>
                <a:schemeClr val="dk1"/>
              </a:solidFill>
            </a:endParaRPr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“Further, these data will be useful for </a:t>
            </a:r>
            <a:r>
              <a:rPr lang="en" u="sng">
                <a:solidFill>
                  <a:schemeClr val="dk1"/>
                </a:solidFill>
              </a:rPr>
              <a:t>educating</a:t>
            </a:r>
            <a:r>
              <a:rPr lang="en">
                <a:solidFill>
                  <a:schemeClr val="dk1"/>
                </a:solidFill>
              </a:rPr>
              <a:t> both the people with specialized interest in the fossils but also the public</a:t>
            </a:r>
            <a:r>
              <a:rPr lang="en" u="sng">
                <a:solidFill>
                  <a:schemeClr val="dk1"/>
                </a:solidFill>
              </a:rPr>
              <a:t> through 3D printing</a:t>
            </a:r>
            <a:r>
              <a:rPr lang="en">
                <a:solidFill>
                  <a:schemeClr val="dk1"/>
                </a:solidFill>
              </a:rPr>
              <a:t> as a means of replication.”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2f9fc161577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2f9fc161577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Digitization: be more available to more people over a longer period of time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Security: minimize unnecessary wear and tear, insurance in case of catastrophe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Research: online models, knowledge of what you have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Education: durable, hands-on</a:t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2eb99efaa86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2eb99efaa86_0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Not all collections merit scanning</a:t>
            </a:r>
            <a:endParaRPr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Maybe another method</a:t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3008720e89f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3008720e89f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2f5d460debc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2f5d460debc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Examples of things suitable for scanning vs not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When to surface scan vs ct vs something else</a:t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2f5d460debc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2f5d460debc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min 18 passes - 50-100 optimal for Wayan specimens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Avg: 20 min - most Wayan fossils are small! Sauropods and mammoths will take longer!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Longest it has taken me was 1 hour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Part of training is learning how to best maneuver the laser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Geometric complexity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24242"/>
                </a:solidFill>
                <a:latin typeface="Roboto Slab"/>
                <a:ea typeface="Roboto Slab"/>
                <a:cs typeface="Roboto Slab"/>
                <a:sym typeface="Roboto Slab"/>
              </a:rPr>
              <a:t>Scanning the femur of Idaho’s state dinosaur, </a:t>
            </a:r>
            <a:r>
              <a:rPr lang="en" sz="1800" i="1">
                <a:solidFill>
                  <a:srgbClr val="424242"/>
                </a:solidFill>
                <a:latin typeface="Roboto Slab"/>
                <a:ea typeface="Roboto Slab"/>
                <a:cs typeface="Roboto Slab"/>
                <a:sym typeface="Roboto Slab"/>
              </a:rPr>
              <a:t>Oryctodromeus</a:t>
            </a:r>
            <a:endParaRPr sz="1800" i="1">
              <a:solidFill>
                <a:srgbClr val="424242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i="1">
              <a:solidFill>
                <a:srgbClr val="424242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2f5d460debc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2f5d460debc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Talk about acquiring data vs. aligning scan passes vs. trimming and final alignment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Min: 5 minutes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Avg: 15 minutes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Aligning the specimen can take as long as you want (at least 1000 iterations!)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g32f679b98a8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" name="Google Shape;43;g32f679b98a8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2f5d460debc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g2f5d460debc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Can take forever, often overnight</a:t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2f5d460debc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2f5d460debc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Avg: 15 minutes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Convert to points and edit, then wrap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Training includes being able to notice imperfections and deal with them (be specific)</a:t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2fea0a1fb75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2fea0a1fb75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2eb1ae27a3b_0_2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2eb1ae27a3b_0_2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g330b4773074_0_1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4" name="Google Shape;344;g330b4773074_0_1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2f5d460debc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2f5d460debc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2fea0a1fb75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" name="Google Shape;278;g2fea0a1fb75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Nearly 500</a:t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30b31916356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" name="Google Shape;286;g30b31916356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100"/>
              <a:buFont typeface="Roboto Slab"/>
              <a:buChar char="●"/>
            </a:pPr>
            <a:r>
              <a:rPr lang="en">
                <a:solidFill>
                  <a:srgbClr val="424242"/>
                </a:solidFill>
                <a:latin typeface="Roboto Slab"/>
                <a:ea typeface="Roboto Slab"/>
                <a:cs typeface="Roboto Slab"/>
                <a:sym typeface="Roboto Slab"/>
              </a:rPr>
              <a:t>Teeth underrepresented compared to collection</a:t>
            </a:r>
            <a:endParaRPr>
              <a:solidFill>
                <a:srgbClr val="424242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100"/>
              <a:buFont typeface="Roboto Slab"/>
              <a:buChar char="●"/>
            </a:pPr>
            <a:r>
              <a:rPr lang="en">
                <a:solidFill>
                  <a:srgbClr val="424242"/>
                </a:solidFill>
                <a:latin typeface="Roboto Slab"/>
                <a:ea typeface="Roboto Slab"/>
                <a:cs typeface="Roboto Slab"/>
                <a:sym typeface="Roboto Slab"/>
              </a:rPr>
              <a:t>Vertebrae make up largest segment of collection and scanned objects</a:t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3336afb566a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3" name="Google Shape;313;g3336afb566a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330b4773074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9" name="Google Shape;269;g330b4773074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505975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g3336afb566a_0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" name="Google Shape;49;g3336afb566a_0_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2fea0a1fb75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2fea0a1fb75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2f5d460debc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2f5d460debc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Checked out by teachers throughout the state</a:t>
            </a:r>
            <a:endParaRPr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Touchable</a:t>
            </a:r>
            <a:endParaRPr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3d packing vs foam</a:t>
            </a:r>
            <a:endParaRPr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1500 students interacted with the kit</a:t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2f5d460debc_0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" name="Google Shape;310;g2f5d460debc_0_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Improves upon older mount</a:t>
            </a:r>
            <a:endParaRPr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Straight tail= 6 feet</a:t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2f5d460debc_0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" name="Google Shape;310;g2f5d460debc_0_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Improves upon older mount</a:t>
            </a:r>
            <a:endParaRPr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/>
              <a:t>Straight tail= 6 feet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7036577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2eb99efaa86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" name="Google Shape;316;g2eb99efaa86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2eb99efaa86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2" name="Google Shape;322;g2eb99efaa86_0_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g3336afb566a_0_1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9" name="Google Shape;349;g3336afb566a_0_1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g3336afb566a_0_1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" name="Google Shape;55;g3336afb566a_0_1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00b5c52ac4_0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300b5c52ac4_0_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Paleogeographic map of the world in the late Albian (Idaho highlighted)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00b5c52ac4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300b5c52ac4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Map showing the location of major Idaho Cretaceous localities and their position within the state.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300b5c52ac4_0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300b5c52ac4_0_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Sandstones and mudstones, compared to blackleaf and Mussentuchit for reference (both also sand/mudstone)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330b4773074_0_1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g330b4773074_0_1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2fea0a1fb75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2fea0a1fb75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" name="Google Shape;11;p2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" name="Google Shape;12;p2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2371725" y="630225"/>
            <a:ext cx="6331500" cy="154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Roboto Slab"/>
              <a:buNone/>
              <a:defRPr sz="4800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ubTitle" idx="1"/>
          </p:nvPr>
        </p:nvSpPr>
        <p:spPr>
          <a:xfrm>
            <a:off x="2390267" y="3238450"/>
            <a:ext cx="6331500" cy="1241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None/>
              <a:defRPr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Google Shape;61;p11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2" name="Google Shape;62;p11"/>
          <p:cNvCxnSpPr/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3" name="Google Shape;63;p11"/>
          <p:cNvSpPr txBox="1">
            <a:spLocks noGrp="1"/>
          </p:cNvSpPr>
          <p:nvPr>
            <p:ph type="title" hasCustomPrompt="1"/>
          </p:nvPr>
        </p:nvSpPr>
        <p:spPr>
          <a:xfrm>
            <a:off x="853950" y="1304850"/>
            <a:ext cx="7436100" cy="15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t>xx%</a:t>
            </a:r>
          </a:p>
        </p:txBody>
      </p:sp>
      <p:sp>
        <p:nvSpPr>
          <p:cNvPr id="64" name="Google Shape;64;p11"/>
          <p:cNvSpPr txBox="1">
            <a:spLocks noGrp="1"/>
          </p:cNvSpPr>
          <p:nvPr>
            <p:ph type="body" idx="1"/>
          </p:nvPr>
        </p:nvSpPr>
        <p:spPr>
          <a:xfrm>
            <a:off x="853950" y="2919450"/>
            <a:ext cx="7436100" cy="107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5" name="Google Shape;65;p11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"/>
          <p:cNvSpPr txBox="1">
            <a:spLocks noGrp="1"/>
          </p:cNvSpPr>
          <p:nvPr>
            <p:ph type="title"/>
          </p:nvPr>
        </p:nvSpPr>
        <p:spPr>
          <a:xfrm>
            <a:off x="1501541" y="273844"/>
            <a:ext cx="7240605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5"/>
          <p:cNvSpPr txBox="1">
            <a:spLocks noGrp="1"/>
          </p:cNvSpPr>
          <p:nvPr>
            <p:ph type="body" idx="1"/>
          </p:nvPr>
        </p:nvSpPr>
        <p:spPr>
          <a:xfrm>
            <a:off x="1501541" y="1369219"/>
            <a:ext cx="7240605" cy="36070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257175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800" lvl="1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700" lvl="2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66872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SU Branded - 02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Google Shape;17;p3"/>
          <p:cNvCxnSpPr/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8" name="Google Shape;18;p3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06425" y="1806825"/>
            <a:ext cx="8296800" cy="154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Google Shape;22;p4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3" name="Google Shape;23;p4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4" name="Google Shape;24;p4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Google Shape;29;p5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0" name="Google Shape;30;p5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1" name="Google Shape;31;p5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2" name="Google Shape;32;p5"/>
          <p:cNvSpPr txBox="1">
            <a:spLocks noGrp="1"/>
          </p:cNvSpPr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body" idx="1"/>
          </p:nvPr>
        </p:nvSpPr>
        <p:spPr>
          <a:xfrm>
            <a:off x="2400303" y="1602675"/>
            <a:ext cx="3071400" cy="300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body" idx="2"/>
          </p:nvPr>
        </p:nvSpPr>
        <p:spPr>
          <a:xfrm>
            <a:off x="5650572" y="1602675"/>
            <a:ext cx="3071400" cy="300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Google Shape;40;p7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319500" y="936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319500" y="1846804"/>
            <a:ext cx="2808000" cy="280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lt2"/>
        </a:solidFill>
        <a:effectLst/>
      </p:bgPr>
    </p:bg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Google Shape;45;p8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6" name="Google Shape;46;p8"/>
          <p:cNvSpPr txBox="1">
            <a:spLocks noGrp="1"/>
          </p:cNvSpPr>
          <p:nvPr>
            <p:ph type="title"/>
          </p:nvPr>
        </p:nvSpPr>
        <p:spPr>
          <a:xfrm>
            <a:off x="283103" y="712141"/>
            <a:ext cx="6244200" cy="383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9"/>
          <p:cNvSpPr/>
          <p:nvPr/>
        </p:nvSpPr>
        <p:spPr>
          <a:xfrm>
            <a:off x="4572000" y="1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0" name="Google Shape;5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1" name="Google Shape;51;p9"/>
          <p:cNvSpPr txBox="1">
            <a:spLocks noGrp="1"/>
          </p:cNvSpPr>
          <p:nvPr>
            <p:ph type="title"/>
          </p:nvPr>
        </p:nvSpPr>
        <p:spPr>
          <a:xfrm>
            <a:off x="265500" y="1397350"/>
            <a:ext cx="4045200" cy="131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subTitle" idx="1"/>
          </p:nvPr>
        </p:nvSpPr>
        <p:spPr>
          <a:xfrm>
            <a:off x="265500" y="2735371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Google Shape;56;p10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7" name="Google Shape;57;p10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8" name="Google Shape;58;p10"/>
          <p:cNvSpPr txBox="1">
            <a:spLocks noGrp="1"/>
          </p:cNvSpPr>
          <p:nvPr>
            <p:ph type="body" idx="1"/>
          </p:nvPr>
        </p:nvSpPr>
        <p:spPr>
          <a:xfrm>
            <a:off x="328017" y="4226025"/>
            <a:ext cx="8388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wiss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oboto Slab"/>
              <a:buNone/>
              <a:defRPr sz="3000" b="1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 Slab"/>
              <a:buChar char="●"/>
              <a:defRPr sz="1800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comments" Target="../comments/commen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5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5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Relationship Id="rId9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video" Target="../media/media1.mkv"/><Relationship Id="rId1" Type="http://schemas.microsoft.com/office/2007/relationships/media" Target="../media/media1.mkv"/><Relationship Id="rId4" Type="http://schemas.openxmlformats.org/officeDocument/2006/relationships/image" Target="../media/image7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drive.google.com/file/d/10xvku_Mfiqk7r09pSMlu79MDFHdUS-kt/view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1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3.png"/><Relationship Id="rId4" Type="http://schemas.openxmlformats.org/officeDocument/2006/relationships/image" Target="../media/image7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4.png"/><Relationship Id="rId4" Type="http://schemas.openxmlformats.org/officeDocument/2006/relationships/image" Target="../media/image7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2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3"/>
          <p:cNvSpPr txBox="1">
            <a:spLocks noGrp="1"/>
          </p:cNvSpPr>
          <p:nvPr>
            <p:ph type="ctrTitle"/>
          </p:nvPr>
        </p:nvSpPr>
        <p:spPr>
          <a:xfrm>
            <a:off x="2371725" y="630225"/>
            <a:ext cx="6331500" cy="154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920"/>
              <a:t>Digitizing Idaho’s Dinosaurs!</a:t>
            </a:r>
            <a:endParaRPr sz="3920" dirty="0"/>
          </a:p>
        </p:txBody>
      </p:sp>
      <p:sp>
        <p:nvSpPr>
          <p:cNvPr id="73" name="Google Shape;73;p13"/>
          <p:cNvSpPr txBox="1">
            <a:spLocks noGrp="1"/>
          </p:cNvSpPr>
          <p:nvPr>
            <p:ph type="subTitle" idx="1"/>
          </p:nvPr>
        </p:nvSpPr>
        <p:spPr>
          <a:xfrm>
            <a:off x="2390275" y="3238450"/>
            <a:ext cx="6407700" cy="1241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dirty="0"/>
              <a:t>Robert J. Gay</a:t>
            </a:r>
            <a:endParaRPr sz="1700" baseline="300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4" name="Google Shape;74;p13"/>
          <p:cNvSpPr txBox="1"/>
          <p:nvPr/>
        </p:nvSpPr>
        <p:spPr>
          <a:xfrm>
            <a:off x="2478450" y="4150175"/>
            <a:ext cx="6224700" cy="49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88"/>
              <a:buNone/>
            </a:pPr>
            <a:r>
              <a:rPr lang="en" sz="650" dirty="0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rPr>
              <a:t>Idaho Museum of Natural History</a:t>
            </a:r>
            <a:endParaRPr sz="650" dirty="0">
              <a:solidFill>
                <a:schemeClr val="lt1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pic>
        <p:nvPicPr>
          <p:cNvPr id="76" name="Google Shape;7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2824" y="2076464"/>
            <a:ext cx="1541581" cy="990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2825" y="993914"/>
            <a:ext cx="1541576" cy="5201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8"/>
          <p:cNvSpPr txBox="1">
            <a:spLocks noGrp="1"/>
          </p:cNvSpPr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Idaho’s Cretaceous Fossils: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Fishes, Mammals, Crocs &amp; Turtles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20" name="Google Shape;120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57075" y="1079800"/>
            <a:ext cx="2606024" cy="1861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2300" y="526925"/>
            <a:ext cx="1687951" cy="236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8026" y="2288649"/>
            <a:ext cx="2323000" cy="16594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33975" y="2748250"/>
            <a:ext cx="2994949" cy="21394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1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127750" y="2842487"/>
            <a:ext cx="4419973" cy="1950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1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371851" y="1274250"/>
            <a:ext cx="2084376" cy="2917827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18"/>
          <p:cNvSpPr txBox="1"/>
          <p:nvPr/>
        </p:nvSpPr>
        <p:spPr>
          <a:xfrm>
            <a:off x="0" y="4681800"/>
            <a:ext cx="4530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rPr>
              <a:t>Artwork by A. Rasmussen</a:t>
            </a:r>
            <a:endParaRPr>
              <a:solidFill>
                <a:schemeClr val="dk2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5348027" y="-670525"/>
            <a:ext cx="7054623" cy="50395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130375" y="229925"/>
            <a:ext cx="5508577" cy="3935075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19"/>
          <p:cNvSpPr txBox="1">
            <a:spLocks noGrp="1"/>
          </p:cNvSpPr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Idaho’s Cretaceous Fossils: Dinosaurs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34" name="Google Shape;134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-120225" y="489450"/>
            <a:ext cx="5195574" cy="4346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flipH="1">
            <a:off x="5977175" y="1568147"/>
            <a:ext cx="5968523" cy="4264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1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459300" y="2872679"/>
            <a:ext cx="2748099" cy="1963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1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flipH="1">
            <a:off x="5827750" y="3022250"/>
            <a:ext cx="3196375" cy="2283352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19"/>
          <p:cNvSpPr txBox="1"/>
          <p:nvPr/>
        </p:nvSpPr>
        <p:spPr>
          <a:xfrm>
            <a:off x="0" y="4681800"/>
            <a:ext cx="4530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rPr>
              <a:t>Artwork by A. Rasmussen</a:t>
            </a:r>
            <a:endParaRPr>
              <a:solidFill>
                <a:schemeClr val="dk2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0"/>
          <p:cNvSpPr txBox="1">
            <a:spLocks noGrp="1"/>
          </p:cNvSpPr>
          <p:nvPr>
            <p:ph type="title"/>
          </p:nvPr>
        </p:nvSpPr>
        <p:spPr>
          <a:xfrm>
            <a:off x="406425" y="1806825"/>
            <a:ext cx="8296800" cy="154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The IMNH - USFS Wayan Project</a:t>
            </a:r>
            <a:endParaRPr sz="36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1"/>
          <p:cNvSpPr txBox="1">
            <a:spLocks noGrp="1"/>
          </p:cNvSpPr>
          <p:nvPr>
            <p:ph type="body" idx="1"/>
          </p:nvPr>
        </p:nvSpPr>
        <p:spPr>
          <a:xfrm>
            <a:off x="2410102" y="1595775"/>
            <a:ext cx="5368200" cy="300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Prior to </a:t>
            </a:r>
            <a:r>
              <a:rPr lang="en" i="1"/>
              <a:t>Dinosaurs from the Mountain</a:t>
            </a:r>
            <a:r>
              <a:rPr lang="en"/>
              <a:t> we proposed to the USFS: Caribou-Targhee National Forest a 3D scanning project</a:t>
            </a:r>
            <a:endParaRPr/>
          </a:p>
          <a:p>
            <a:pPr marL="45720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" b="1"/>
              <a:t>Digitize Idaho’s Cretaceous Fossils</a:t>
            </a:r>
            <a:endParaRPr b="1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Roboto Slab"/>
              <a:buChar char="○"/>
            </a:pPr>
            <a:r>
              <a:rPr lang="en" sz="1800">
                <a:latin typeface="Roboto Slab"/>
                <a:ea typeface="Roboto Slab"/>
                <a:cs typeface="Roboto Slab"/>
                <a:sym typeface="Roboto Slab"/>
              </a:rPr>
              <a:t>Found on public (U.S. Forest Service) land</a:t>
            </a:r>
            <a:endParaRPr sz="1800">
              <a:latin typeface="Roboto Slab"/>
              <a:ea typeface="Roboto Slab"/>
              <a:cs typeface="Roboto Slab"/>
              <a:sym typeface="Roboto Slab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25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25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149" name="Google Shape;149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6025" y="1447800"/>
            <a:ext cx="2028825" cy="2247900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21"/>
          <p:cNvSpPr txBox="1">
            <a:spLocks noGrp="1"/>
          </p:cNvSpPr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Purpose 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51" name="Google Shape;151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60325" y="1172025"/>
            <a:ext cx="1365701" cy="21102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Google Shape;156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29750" y="3453576"/>
            <a:ext cx="1080499" cy="805756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22"/>
          <p:cNvSpPr txBox="1">
            <a:spLocks noGrp="1"/>
          </p:cNvSpPr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Why?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58" name="Google Shape;158;p22"/>
          <p:cNvSpPr txBox="1">
            <a:spLocks noGrp="1"/>
          </p:cNvSpPr>
          <p:nvPr>
            <p:ph type="body" idx="1"/>
          </p:nvPr>
        </p:nvSpPr>
        <p:spPr>
          <a:xfrm>
            <a:off x="2985500" y="1403613"/>
            <a:ext cx="3510900" cy="1426800"/>
          </a:xfrm>
          <a:prstGeom prst="rect">
            <a:avLst/>
          </a:prstGeom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rmAutofit fontScale="85000" lnSpcReduction="2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50" b="1"/>
              <a:t>Security</a:t>
            </a:r>
            <a:endParaRPr sz="2550" b="1"/>
          </a:p>
          <a:p>
            <a:pPr marL="457200" lvl="0" indent="-317182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434343"/>
              </a:buClr>
              <a:buSzPct val="100000"/>
              <a:buChar char="●"/>
            </a:pPr>
            <a:r>
              <a:rPr lang="en">
                <a:solidFill>
                  <a:srgbClr val="434343"/>
                </a:solidFill>
              </a:rPr>
              <a:t>Minimize unnecessary wear and tear</a:t>
            </a:r>
            <a:endParaRPr>
              <a:solidFill>
                <a:srgbClr val="434343"/>
              </a:solidFill>
            </a:endParaRPr>
          </a:p>
          <a:p>
            <a:pPr marL="457200" lvl="0" indent="-31718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ct val="100000"/>
              <a:buChar char="●"/>
            </a:pPr>
            <a:r>
              <a:rPr lang="en">
                <a:solidFill>
                  <a:srgbClr val="434343"/>
                </a:solidFill>
              </a:rPr>
              <a:t>Insurance in case of catastrophe</a:t>
            </a:r>
            <a:endParaRPr>
              <a:solidFill>
                <a:srgbClr val="434343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>
              <a:solidFill>
                <a:srgbClr val="434343"/>
              </a:solidFill>
            </a:endParaRPr>
          </a:p>
        </p:txBody>
      </p:sp>
      <p:sp>
        <p:nvSpPr>
          <p:cNvPr id="159" name="Google Shape;159;p22"/>
          <p:cNvSpPr txBox="1"/>
          <p:nvPr/>
        </p:nvSpPr>
        <p:spPr>
          <a:xfrm>
            <a:off x="1423250" y="2975725"/>
            <a:ext cx="2806500" cy="153840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rPr>
              <a:t>Education</a:t>
            </a:r>
            <a:endParaRPr sz="2000" b="1">
              <a:solidFill>
                <a:schemeClr val="dk2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457200" lvl="0" indent="-317500" algn="l" rtl="0">
              <a:spcBef>
                <a:spcPts val="12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"/>
              <a:buChar char="●"/>
            </a:pPr>
            <a:r>
              <a:rPr lang="en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Durable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"/>
              <a:buChar char="●"/>
            </a:pPr>
            <a:r>
              <a:rPr lang="en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Hands-on</a:t>
            </a:r>
            <a:endParaRPr sz="1800">
              <a:solidFill>
                <a:schemeClr val="dk2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160" name="Google Shape;160;p22"/>
          <p:cNvSpPr txBox="1"/>
          <p:nvPr/>
        </p:nvSpPr>
        <p:spPr>
          <a:xfrm>
            <a:off x="5310250" y="3057925"/>
            <a:ext cx="2724300" cy="137400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rPr>
              <a:t>Research</a:t>
            </a:r>
            <a:endParaRPr sz="2000" b="1">
              <a:solidFill>
                <a:schemeClr val="dk2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457200" lvl="0" indent="-317500" algn="l" rtl="0">
              <a:spcBef>
                <a:spcPts val="12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"/>
              <a:buChar char="●"/>
            </a:pPr>
            <a:r>
              <a:rPr lang="en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Online models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"/>
              <a:buChar char="●"/>
            </a:pPr>
            <a:r>
              <a:rPr lang="en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Knowledge of collections</a:t>
            </a:r>
            <a:endParaRPr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434343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800">
              <a:solidFill>
                <a:schemeClr val="dk2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pic>
        <p:nvPicPr>
          <p:cNvPr id="161" name="Google Shape;161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39724" y="1759225"/>
            <a:ext cx="1639775" cy="1026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55775" y="1714349"/>
            <a:ext cx="1121226" cy="1116075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2"/>
          <p:cNvSpPr txBox="1"/>
          <p:nvPr/>
        </p:nvSpPr>
        <p:spPr>
          <a:xfrm>
            <a:off x="7312088" y="2734825"/>
            <a:ext cx="1367400" cy="24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rPr>
              <a:t>The Baltimore Sun, 18 May 1992</a:t>
            </a:r>
            <a:endParaRPr sz="600">
              <a:solidFill>
                <a:schemeClr val="dk2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3"/>
          <p:cNvSpPr txBox="1">
            <a:spLocks noGrp="1"/>
          </p:cNvSpPr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Considerations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69" name="Google Shape;169;p23"/>
          <p:cNvSpPr txBox="1">
            <a:spLocks noGrp="1"/>
          </p:cNvSpPr>
          <p:nvPr>
            <p:ph type="body" idx="1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u="sng"/>
              <a:t>Cost </a:t>
            </a:r>
            <a:r>
              <a:rPr lang="en"/>
              <a:t>associated with scanning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DIY &gt;$1,000 setup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Contact surface scanning &gt;$50/hr for scanning &amp; processing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MicroCT &gt;$200/hr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Proprietary software &gt;$4,000/year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4"/>
          <p:cNvSpPr txBox="1">
            <a:spLocks noGrp="1"/>
          </p:cNvSpPr>
          <p:nvPr>
            <p:ph type="title"/>
          </p:nvPr>
        </p:nvSpPr>
        <p:spPr>
          <a:xfrm>
            <a:off x="265500" y="1397350"/>
            <a:ext cx="4045200" cy="131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Walkthrough</a:t>
            </a:r>
            <a:endParaRPr/>
          </a:p>
        </p:txBody>
      </p:sp>
      <p:sp>
        <p:nvSpPr>
          <p:cNvPr id="175" name="Google Shape;175;p24"/>
          <p:cNvSpPr txBox="1">
            <a:spLocks noGrp="1"/>
          </p:cNvSpPr>
          <p:nvPr>
            <p:ph type="subTitle" idx="1"/>
          </p:nvPr>
        </p:nvSpPr>
        <p:spPr>
          <a:xfrm>
            <a:off x="265500" y="2735371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24"/>
          <p:cNvSpPr txBox="1"/>
          <p:nvPr/>
        </p:nvSpPr>
        <p:spPr>
          <a:xfrm>
            <a:off x="5897700" y="1855500"/>
            <a:ext cx="2036700" cy="143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 Slab"/>
              <a:buAutoNum type="arabicPeriod"/>
            </a:pPr>
            <a:r>
              <a:rPr lang="en" sz="1800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rPr>
              <a:t>Scanning</a:t>
            </a:r>
            <a:endParaRPr sz="1800">
              <a:solidFill>
                <a:schemeClr val="lt1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 Slab"/>
              <a:buAutoNum type="arabicPeriod"/>
            </a:pPr>
            <a:r>
              <a:rPr lang="en" sz="1800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rPr>
              <a:t>Editing</a:t>
            </a:r>
            <a:endParaRPr sz="1800">
              <a:solidFill>
                <a:schemeClr val="lt1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 Slab"/>
              <a:buAutoNum type="arabicPeriod"/>
            </a:pPr>
            <a:r>
              <a:rPr lang="en" sz="1800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rPr>
              <a:t>Merging</a:t>
            </a:r>
            <a:endParaRPr sz="1800">
              <a:solidFill>
                <a:schemeClr val="lt1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 Slab"/>
              <a:buAutoNum type="arabicPeriod"/>
            </a:pPr>
            <a:r>
              <a:rPr lang="en" sz="1800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rPr>
              <a:t>Modeling</a:t>
            </a:r>
            <a:endParaRPr sz="1800">
              <a:solidFill>
                <a:schemeClr val="lt1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Google Shape;181;p25"/>
          <p:cNvPicPr preferRelativeResize="0"/>
          <p:nvPr/>
        </p:nvPicPr>
        <p:blipFill rotWithShape="1">
          <a:blip r:embed="rId3">
            <a:alphaModFix/>
          </a:blip>
          <a:srcRect t="18077" b="26366"/>
          <a:stretch/>
        </p:blipFill>
        <p:spPr>
          <a:xfrm rot="-5400000">
            <a:off x="2443389" y="1227611"/>
            <a:ext cx="2178349" cy="2688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25"/>
          <p:cNvPicPr preferRelativeResize="0"/>
          <p:nvPr/>
        </p:nvPicPr>
        <p:blipFill rotWithShape="1">
          <a:blip r:embed="rId4">
            <a:alphaModFix/>
          </a:blip>
          <a:srcRect l="18910" r="18534"/>
          <a:stretch/>
        </p:blipFill>
        <p:spPr>
          <a:xfrm>
            <a:off x="4876700" y="1106712"/>
            <a:ext cx="4071301" cy="293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25"/>
          <p:cNvPicPr preferRelativeResize="0"/>
          <p:nvPr/>
        </p:nvPicPr>
        <p:blipFill rotWithShape="1">
          <a:blip r:embed="rId5">
            <a:alphaModFix/>
          </a:blip>
          <a:srcRect t="17882" b="13839"/>
          <a:stretch/>
        </p:blipFill>
        <p:spPr>
          <a:xfrm>
            <a:off x="196000" y="815813"/>
            <a:ext cx="2315601" cy="3511875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25"/>
          <p:cNvSpPr txBox="1">
            <a:spLocks noGrp="1"/>
          </p:cNvSpPr>
          <p:nvPr>
            <p:ph type="title" idx="4294967295"/>
          </p:nvPr>
        </p:nvSpPr>
        <p:spPr>
          <a:xfrm>
            <a:off x="2283700" y="296250"/>
            <a:ext cx="6321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When Not to Laser Scan</a:t>
            </a:r>
            <a:endParaRPr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Google Shape;189;p26"/>
          <p:cNvPicPr preferRelativeResize="0"/>
          <p:nvPr/>
        </p:nvPicPr>
        <p:blipFill rotWithShape="1">
          <a:blip r:embed="rId3">
            <a:alphaModFix/>
          </a:blip>
          <a:srcRect l="19659"/>
          <a:stretch/>
        </p:blipFill>
        <p:spPr>
          <a:xfrm>
            <a:off x="35682413" y="24669676"/>
            <a:ext cx="11463725" cy="64286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8662" y="2006400"/>
            <a:ext cx="3567638" cy="16072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120972" y="-1"/>
            <a:ext cx="873672" cy="393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2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806201" y="621000"/>
            <a:ext cx="1269427" cy="571899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26"/>
          <p:cNvSpPr txBox="1">
            <a:spLocks noGrp="1"/>
          </p:cNvSpPr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457200" lvl="0" indent="-4000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AutoNum type="arabicPeriod"/>
            </a:pPr>
            <a:r>
              <a:rPr lang="en">
                <a:solidFill>
                  <a:srgbClr val="000000"/>
                </a:solidFill>
              </a:rPr>
              <a:t>Scanning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194" name="Google Shape;194;p2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77700" y="1314338"/>
            <a:ext cx="4488228" cy="2991425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26"/>
          <p:cNvSpPr txBox="1">
            <a:spLocks noGrp="1"/>
          </p:cNvSpPr>
          <p:nvPr>
            <p:ph type="body" idx="4294967295"/>
          </p:nvPr>
        </p:nvSpPr>
        <p:spPr>
          <a:xfrm>
            <a:off x="377692" y="4568925"/>
            <a:ext cx="83886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400"/>
              <a:t>FARO Design Scan Arm</a:t>
            </a:r>
            <a:endParaRPr sz="1400"/>
          </a:p>
        </p:txBody>
      </p:sp>
      <p:sp>
        <p:nvSpPr>
          <p:cNvPr id="196" name="Google Shape;196;p26"/>
          <p:cNvSpPr txBox="1"/>
          <p:nvPr/>
        </p:nvSpPr>
        <p:spPr>
          <a:xfrm>
            <a:off x="7966825" y="534575"/>
            <a:ext cx="9789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rPr>
              <a:t>20 min</a:t>
            </a:r>
            <a:endParaRPr>
              <a:solidFill>
                <a:schemeClr val="dk2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7"/>
          <p:cNvSpPr txBox="1">
            <a:spLocks noGrp="1"/>
          </p:cNvSpPr>
          <p:nvPr>
            <p:ph type="body" idx="4294967295"/>
          </p:nvPr>
        </p:nvSpPr>
        <p:spPr>
          <a:xfrm>
            <a:off x="377692" y="4568925"/>
            <a:ext cx="83886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400"/>
              <a:t>Polyworks Metrology Suite</a:t>
            </a:r>
            <a:endParaRPr sz="1400"/>
          </a:p>
        </p:txBody>
      </p:sp>
      <p:pic>
        <p:nvPicPr>
          <p:cNvPr id="202" name="Google Shape;202;p27"/>
          <p:cNvPicPr preferRelativeResize="0"/>
          <p:nvPr/>
        </p:nvPicPr>
        <p:blipFill rotWithShape="1">
          <a:blip r:embed="rId3">
            <a:alphaModFix/>
          </a:blip>
          <a:srcRect l="25353" t="22128" r="11780" b="13451"/>
          <a:stretch/>
        </p:blipFill>
        <p:spPr>
          <a:xfrm>
            <a:off x="1024000" y="905425"/>
            <a:ext cx="2324650" cy="1340029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3" name="Google Shape;203;p27"/>
          <p:cNvPicPr preferRelativeResize="0"/>
          <p:nvPr/>
        </p:nvPicPr>
        <p:blipFill rotWithShape="1">
          <a:blip r:embed="rId4">
            <a:alphaModFix/>
          </a:blip>
          <a:srcRect l="24969" t="16123" r="17015" b="12752"/>
          <a:stretch/>
        </p:blipFill>
        <p:spPr>
          <a:xfrm>
            <a:off x="4863802" y="938950"/>
            <a:ext cx="2078549" cy="1433400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4" name="Google Shape;204;p27"/>
          <p:cNvPicPr preferRelativeResize="0"/>
          <p:nvPr/>
        </p:nvPicPr>
        <p:blipFill rotWithShape="1">
          <a:blip r:embed="rId5">
            <a:alphaModFix/>
          </a:blip>
          <a:srcRect l="29694" t="10794" r="29694" b="18187"/>
          <a:stretch/>
        </p:blipFill>
        <p:spPr>
          <a:xfrm>
            <a:off x="4863800" y="2372350"/>
            <a:ext cx="2078549" cy="2044499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5" name="Google Shape;205;p27"/>
          <p:cNvPicPr preferRelativeResize="0"/>
          <p:nvPr/>
        </p:nvPicPr>
        <p:blipFill rotWithShape="1">
          <a:blip r:embed="rId6">
            <a:alphaModFix/>
          </a:blip>
          <a:srcRect l="31932" t="10640" r="19596" b="7827"/>
          <a:stretch/>
        </p:blipFill>
        <p:spPr>
          <a:xfrm>
            <a:off x="1024000" y="2235725"/>
            <a:ext cx="2324650" cy="2199574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06" name="Google Shape;206;p27"/>
          <p:cNvSpPr txBox="1"/>
          <p:nvPr/>
        </p:nvSpPr>
        <p:spPr>
          <a:xfrm>
            <a:off x="1024000" y="1946700"/>
            <a:ext cx="978900" cy="15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250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rPr>
              <a:t>IMNH 50846</a:t>
            </a:r>
            <a:endParaRPr sz="1800">
              <a:solidFill>
                <a:schemeClr val="dk2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207" name="Google Shape;207;p27"/>
          <p:cNvSpPr txBox="1"/>
          <p:nvPr/>
        </p:nvSpPr>
        <p:spPr>
          <a:xfrm>
            <a:off x="4907875" y="1946700"/>
            <a:ext cx="978900" cy="15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250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rPr>
              <a:t>IMNH 53975</a:t>
            </a:r>
            <a:endParaRPr sz="1800">
              <a:solidFill>
                <a:schemeClr val="dk2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208" name="Google Shape;208;p27"/>
          <p:cNvSpPr txBox="1">
            <a:spLocks noGrp="1"/>
          </p:cNvSpPr>
          <p:nvPr>
            <p:ph type="title"/>
          </p:nvPr>
        </p:nvSpPr>
        <p:spPr>
          <a:xfrm>
            <a:off x="311700" y="299350"/>
            <a:ext cx="8520600" cy="6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2. Editing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209" name="Google Shape;209;p27"/>
          <p:cNvSpPr txBox="1"/>
          <p:nvPr/>
        </p:nvSpPr>
        <p:spPr>
          <a:xfrm>
            <a:off x="7977600" y="399100"/>
            <a:ext cx="9789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rPr>
              <a:t>30 min</a:t>
            </a:r>
            <a:endParaRPr>
              <a:solidFill>
                <a:schemeClr val="dk2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210" name="Google Shape;210;p27"/>
          <p:cNvSpPr txBox="1"/>
          <p:nvPr/>
        </p:nvSpPr>
        <p:spPr>
          <a:xfrm>
            <a:off x="7793700" y="4545675"/>
            <a:ext cx="13467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rPr>
              <a:t>Total: 50 min</a:t>
            </a:r>
            <a:endParaRPr>
              <a:solidFill>
                <a:schemeClr val="dk2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pic>
        <p:nvPicPr>
          <p:cNvPr id="211" name="Google Shape;211;p2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53415" y="3976750"/>
            <a:ext cx="768258" cy="440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27"/>
          <p:cNvPicPr preferRelativeResize="0"/>
          <p:nvPr/>
        </p:nvPicPr>
        <p:blipFill rotWithShape="1">
          <a:blip r:embed="rId8">
            <a:alphaModFix/>
          </a:blip>
          <a:srcRect t="-9098" r="-9098"/>
          <a:stretch/>
        </p:blipFill>
        <p:spPr>
          <a:xfrm>
            <a:off x="6998703" y="3719052"/>
            <a:ext cx="978900" cy="6977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g32f679b98a8_0_31"/>
          <p:cNvSpPr txBox="1">
            <a:spLocks noGrp="1"/>
          </p:cNvSpPr>
          <p:nvPr>
            <p:ph type="title"/>
          </p:nvPr>
        </p:nvSpPr>
        <p:spPr>
          <a:xfrm>
            <a:off x="1501541" y="273844"/>
            <a:ext cx="7240500" cy="994275"/>
          </a:xfrm>
          <a:prstGeom prst="rect">
            <a:avLst/>
          </a:prstGeom>
        </p:spPr>
        <p:txBody>
          <a:bodyPr spcFirstLastPara="1" wrap="square" lIns="68569" tIns="34275" rIns="68569" bIns="34275" anchor="ctr" anchorCtr="0">
            <a:normAutofit/>
          </a:bodyPr>
          <a:lstStyle/>
          <a:p>
            <a:r>
              <a:rPr lang="en-US"/>
              <a:t>Idaho has dinosaurs?!</a:t>
            </a:r>
            <a:endParaRPr/>
          </a:p>
        </p:txBody>
      </p:sp>
      <p:sp>
        <p:nvSpPr>
          <p:cNvPr id="46" name="Google Shape;46;g32f679b98a8_0_31"/>
          <p:cNvSpPr txBox="1">
            <a:spLocks noGrp="1"/>
          </p:cNvSpPr>
          <p:nvPr>
            <p:ph type="body" idx="1"/>
          </p:nvPr>
        </p:nvSpPr>
        <p:spPr>
          <a:xfrm>
            <a:off x="1501541" y="1369219"/>
            <a:ext cx="7240500" cy="3606975"/>
          </a:xfrm>
          <a:prstGeom prst="rect">
            <a:avLst/>
          </a:prstGeom>
        </p:spPr>
        <p:txBody>
          <a:bodyPr spcFirstLastPara="1" wrap="square" lIns="68569" tIns="34275" rIns="68569" bIns="34275" anchor="t" anchorCtr="0">
            <a:normAutofit/>
          </a:bodyPr>
          <a:lstStyle/>
          <a:p>
            <a:r>
              <a:rPr lang="en-US" dirty="0"/>
              <a:t>First fossils described in the 1980s</a:t>
            </a:r>
            <a:endParaRPr dirty="0"/>
          </a:p>
          <a:p>
            <a:pPr lvl="1">
              <a:spcBef>
                <a:spcPts val="0"/>
              </a:spcBef>
            </a:pPr>
            <a:r>
              <a:rPr lang="en-US" dirty="0"/>
              <a:t>Large bone chunks</a:t>
            </a:r>
            <a:endParaRPr dirty="0"/>
          </a:p>
          <a:p>
            <a:pPr lvl="1">
              <a:spcBef>
                <a:spcPts val="0"/>
              </a:spcBef>
            </a:pPr>
            <a:r>
              <a:rPr lang="en-US" dirty="0"/>
              <a:t>Turtles</a:t>
            </a:r>
            <a:endParaRPr dirty="0"/>
          </a:p>
          <a:p>
            <a:pPr lvl="1">
              <a:spcBef>
                <a:spcPts val="0"/>
              </a:spcBef>
            </a:pPr>
            <a:r>
              <a:rPr lang="en-US" dirty="0"/>
              <a:t>Eggshell</a:t>
            </a:r>
            <a:endParaRPr dirty="0"/>
          </a:p>
          <a:p>
            <a:pPr>
              <a:spcBef>
                <a:spcPts val="0"/>
              </a:spcBef>
            </a:pPr>
            <a:r>
              <a:rPr lang="en-US" dirty="0"/>
              <a:t>Sporadic research throughout the 1990s</a:t>
            </a:r>
            <a:endParaRPr dirty="0"/>
          </a:p>
          <a:p>
            <a:pPr>
              <a:spcBef>
                <a:spcPts val="0"/>
              </a:spcBef>
            </a:pPr>
            <a:r>
              <a:rPr lang="en-US" dirty="0"/>
              <a:t>Concerted effort by L.J. </a:t>
            </a:r>
            <a:r>
              <a:rPr lang="en-US" dirty="0" err="1"/>
              <a:t>Krumenacker</a:t>
            </a:r>
            <a:r>
              <a:rPr lang="en-US" dirty="0"/>
              <a:t> (SE Idaho local) and others starting in the early 2000s</a:t>
            </a:r>
            <a:endParaRPr dirty="0"/>
          </a:p>
          <a:p>
            <a:pPr lvl="1">
              <a:spcBef>
                <a:spcPts val="0"/>
              </a:spcBef>
            </a:pPr>
            <a:r>
              <a:rPr lang="en-US" dirty="0"/>
              <a:t>Montana State University, Brigham Young University, and Idaho State University/Idaho Museum of Natural History</a:t>
            </a:r>
            <a:endParaRPr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28"/>
          <p:cNvSpPr txBox="1">
            <a:spLocks noGrp="1"/>
          </p:cNvSpPr>
          <p:nvPr>
            <p:ph type="body" idx="4294967295"/>
          </p:nvPr>
        </p:nvSpPr>
        <p:spPr>
          <a:xfrm>
            <a:off x="377692" y="4568925"/>
            <a:ext cx="83886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400"/>
              <a:t>PolyWorks IMMerge</a:t>
            </a:r>
            <a:endParaRPr sz="1400"/>
          </a:p>
        </p:txBody>
      </p:sp>
      <p:pic>
        <p:nvPicPr>
          <p:cNvPr id="218" name="Google Shape;218;p28"/>
          <p:cNvPicPr preferRelativeResize="0"/>
          <p:nvPr/>
        </p:nvPicPr>
        <p:blipFill rotWithShape="1">
          <a:blip r:embed="rId3">
            <a:alphaModFix/>
          </a:blip>
          <a:srcRect l="43733" t="10661" r="22283" b="10361"/>
          <a:stretch/>
        </p:blipFill>
        <p:spPr>
          <a:xfrm>
            <a:off x="4649150" y="946281"/>
            <a:ext cx="2570549" cy="3360245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19" name="Google Shape;219;p28"/>
          <p:cNvPicPr preferRelativeResize="0"/>
          <p:nvPr/>
        </p:nvPicPr>
        <p:blipFill rotWithShape="1">
          <a:blip r:embed="rId4">
            <a:alphaModFix/>
          </a:blip>
          <a:srcRect l="44696" t="11310" r="21032" b="9040"/>
          <a:stretch/>
        </p:blipFill>
        <p:spPr>
          <a:xfrm>
            <a:off x="1166125" y="946281"/>
            <a:ext cx="2570549" cy="3360245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20" name="Google Shape;220;p28"/>
          <p:cNvSpPr txBox="1"/>
          <p:nvPr/>
        </p:nvSpPr>
        <p:spPr>
          <a:xfrm>
            <a:off x="4718850" y="3651725"/>
            <a:ext cx="978900" cy="15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250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rPr>
              <a:t>IMNH 53975</a:t>
            </a:r>
            <a:endParaRPr sz="1800">
              <a:solidFill>
                <a:schemeClr val="dk2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221" name="Google Shape;221;p28"/>
          <p:cNvSpPr txBox="1"/>
          <p:nvPr/>
        </p:nvSpPr>
        <p:spPr>
          <a:xfrm>
            <a:off x="1166125" y="3651725"/>
            <a:ext cx="978900" cy="15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250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rPr>
              <a:t>IMNH 50846</a:t>
            </a:r>
            <a:endParaRPr sz="1800">
              <a:solidFill>
                <a:schemeClr val="dk2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222" name="Google Shape;222;p28"/>
          <p:cNvSpPr txBox="1">
            <a:spLocks noGrp="1"/>
          </p:cNvSpPr>
          <p:nvPr>
            <p:ph type="title"/>
          </p:nvPr>
        </p:nvSpPr>
        <p:spPr>
          <a:xfrm>
            <a:off x="311700" y="274425"/>
            <a:ext cx="8520600" cy="6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3. Merging</a:t>
            </a:r>
            <a:endParaRPr/>
          </a:p>
        </p:txBody>
      </p:sp>
      <p:sp>
        <p:nvSpPr>
          <p:cNvPr id="223" name="Google Shape;223;p28"/>
          <p:cNvSpPr txBox="1"/>
          <p:nvPr/>
        </p:nvSpPr>
        <p:spPr>
          <a:xfrm>
            <a:off x="7977600" y="395625"/>
            <a:ext cx="978900" cy="39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rPr>
              <a:t>60 min</a:t>
            </a:r>
            <a:endParaRPr>
              <a:solidFill>
                <a:schemeClr val="dk2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224" name="Google Shape;224;p28"/>
          <p:cNvSpPr txBox="1"/>
          <p:nvPr/>
        </p:nvSpPr>
        <p:spPr>
          <a:xfrm>
            <a:off x="7773000" y="4515825"/>
            <a:ext cx="1388100" cy="49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rPr>
              <a:t>Total: 110 min</a:t>
            </a:r>
            <a:endParaRPr>
              <a:solidFill>
                <a:schemeClr val="dk2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pic>
        <p:nvPicPr>
          <p:cNvPr id="225" name="Google Shape;225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1774" y="3816359"/>
            <a:ext cx="978899" cy="5607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28"/>
          <p:cNvPicPr preferRelativeResize="0"/>
          <p:nvPr/>
        </p:nvPicPr>
        <p:blipFill rotWithShape="1">
          <a:blip r:embed="rId6">
            <a:alphaModFix/>
          </a:blip>
          <a:srcRect t="-9098" r="-9098"/>
          <a:stretch/>
        </p:blipFill>
        <p:spPr>
          <a:xfrm>
            <a:off x="7569453" y="3642977"/>
            <a:ext cx="978900" cy="6977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29"/>
          <p:cNvSpPr txBox="1">
            <a:spLocks noGrp="1"/>
          </p:cNvSpPr>
          <p:nvPr>
            <p:ph type="body" idx="4294967295"/>
          </p:nvPr>
        </p:nvSpPr>
        <p:spPr>
          <a:xfrm>
            <a:off x="311692" y="4582650"/>
            <a:ext cx="83886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400"/>
              <a:t>GeoMagic Wrap</a:t>
            </a:r>
            <a:endParaRPr sz="1400"/>
          </a:p>
        </p:txBody>
      </p:sp>
      <p:pic>
        <p:nvPicPr>
          <p:cNvPr id="232" name="Google Shape;232;p29"/>
          <p:cNvPicPr preferRelativeResize="0"/>
          <p:nvPr/>
        </p:nvPicPr>
        <p:blipFill rotWithShape="1">
          <a:blip r:embed="rId3">
            <a:alphaModFix/>
          </a:blip>
          <a:srcRect l="35920" t="16850" r="34123" b="11868"/>
          <a:stretch/>
        </p:blipFill>
        <p:spPr>
          <a:xfrm>
            <a:off x="4782150" y="892675"/>
            <a:ext cx="2575934" cy="3448100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33" name="Google Shape;233;p29"/>
          <p:cNvPicPr preferRelativeResize="0"/>
          <p:nvPr/>
        </p:nvPicPr>
        <p:blipFill rotWithShape="1">
          <a:blip r:embed="rId4">
            <a:alphaModFix/>
          </a:blip>
          <a:srcRect l="36820" t="19102" r="28619" b="7427"/>
          <a:stretch/>
        </p:blipFill>
        <p:spPr>
          <a:xfrm>
            <a:off x="1071925" y="892675"/>
            <a:ext cx="2883576" cy="3448100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34" name="Google Shape;234;p29"/>
          <p:cNvSpPr txBox="1"/>
          <p:nvPr/>
        </p:nvSpPr>
        <p:spPr>
          <a:xfrm>
            <a:off x="4939375" y="3962525"/>
            <a:ext cx="978900" cy="15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250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rPr>
              <a:t>IMNH 53975</a:t>
            </a:r>
            <a:endParaRPr sz="1800">
              <a:solidFill>
                <a:schemeClr val="dk2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235" name="Google Shape;235;p29"/>
          <p:cNvSpPr txBox="1"/>
          <p:nvPr/>
        </p:nvSpPr>
        <p:spPr>
          <a:xfrm>
            <a:off x="990000" y="3962525"/>
            <a:ext cx="978900" cy="15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250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rPr>
              <a:t>IMNH 50846</a:t>
            </a:r>
            <a:endParaRPr sz="1800">
              <a:solidFill>
                <a:schemeClr val="dk2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236" name="Google Shape;236;p29"/>
          <p:cNvSpPr txBox="1">
            <a:spLocks noGrp="1"/>
          </p:cNvSpPr>
          <p:nvPr>
            <p:ph type="title"/>
          </p:nvPr>
        </p:nvSpPr>
        <p:spPr>
          <a:xfrm>
            <a:off x="311700" y="260700"/>
            <a:ext cx="8520600" cy="6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4. Modeling</a:t>
            </a:r>
            <a:endParaRPr/>
          </a:p>
        </p:txBody>
      </p:sp>
      <p:sp>
        <p:nvSpPr>
          <p:cNvPr id="237" name="Google Shape;237;p29"/>
          <p:cNvSpPr txBox="1"/>
          <p:nvPr/>
        </p:nvSpPr>
        <p:spPr>
          <a:xfrm>
            <a:off x="8020950" y="332250"/>
            <a:ext cx="978900" cy="49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rPr>
              <a:t>15 min</a:t>
            </a:r>
            <a:endParaRPr>
              <a:solidFill>
                <a:schemeClr val="dk2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238" name="Google Shape;238;p29"/>
          <p:cNvSpPr txBox="1"/>
          <p:nvPr/>
        </p:nvSpPr>
        <p:spPr>
          <a:xfrm>
            <a:off x="7777500" y="4508250"/>
            <a:ext cx="1465800" cy="54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rPr>
              <a:t>Total: 125 min</a:t>
            </a:r>
            <a:endParaRPr>
              <a:solidFill>
                <a:schemeClr val="dk2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pic>
        <p:nvPicPr>
          <p:cNvPr id="239" name="Google Shape;239;p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-1" y="3759846"/>
            <a:ext cx="978899" cy="5607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29"/>
          <p:cNvPicPr preferRelativeResize="0"/>
          <p:nvPr/>
        </p:nvPicPr>
        <p:blipFill rotWithShape="1">
          <a:blip r:embed="rId6">
            <a:alphaModFix/>
          </a:blip>
          <a:srcRect t="-9098" r="-9098"/>
          <a:stretch/>
        </p:blipFill>
        <p:spPr>
          <a:xfrm>
            <a:off x="7569453" y="3642977"/>
            <a:ext cx="978900" cy="6977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30"/>
          <p:cNvSpPr txBox="1">
            <a:spLocks noGrp="1"/>
          </p:cNvSpPr>
          <p:nvPr>
            <p:ph type="body" idx="1"/>
          </p:nvPr>
        </p:nvSpPr>
        <p:spPr>
          <a:xfrm>
            <a:off x="328017" y="4226025"/>
            <a:ext cx="8388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 b="1"/>
              <a:t>IMNH 50846 - </a:t>
            </a:r>
            <a:r>
              <a:rPr lang="en" sz="2300" b="1" i="1"/>
              <a:t>Oryctodromeus</a:t>
            </a:r>
            <a:r>
              <a:rPr lang="en" sz="2300" b="1"/>
              <a:t> right femur (gracile morph)</a:t>
            </a:r>
            <a:endParaRPr sz="2300" b="1"/>
          </a:p>
        </p:txBody>
      </p:sp>
      <p:pic>
        <p:nvPicPr>
          <p:cNvPr id="246" name="Google Shape;246;p30"/>
          <p:cNvPicPr preferRelativeResize="0"/>
          <p:nvPr/>
        </p:nvPicPr>
        <p:blipFill rotWithShape="1">
          <a:blip r:embed="rId3">
            <a:alphaModFix/>
          </a:blip>
          <a:srcRect b="8105"/>
          <a:stretch/>
        </p:blipFill>
        <p:spPr>
          <a:xfrm rot="5400000">
            <a:off x="-436537" y="1453550"/>
            <a:ext cx="3657600" cy="1887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30"/>
          <p:cNvPicPr preferRelativeResize="0"/>
          <p:nvPr/>
        </p:nvPicPr>
        <p:blipFill rotWithShape="1">
          <a:blip r:embed="rId4">
            <a:alphaModFix/>
          </a:blip>
          <a:srcRect l="37941" r="39523" b="7467"/>
          <a:stretch/>
        </p:blipFill>
        <p:spPr>
          <a:xfrm rot="5400000">
            <a:off x="7399663" y="886687"/>
            <a:ext cx="823574" cy="1902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5400000">
            <a:off x="3859552" y="1369374"/>
            <a:ext cx="3654523" cy="2055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30"/>
          <p:cNvPicPr preferRelativeResize="0"/>
          <p:nvPr/>
        </p:nvPicPr>
        <p:blipFill rotWithShape="1">
          <a:blip r:embed="rId6">
            <a:alphaModFix/>
          </a:blip>
          <a:srcRect l="39003" r="30382" b="7467"/>
          <a:stretch/>
        </p:blipFill>
        <p:spPr>
          <a:xfrm rot="5400000">
            <a:off x="7252024" y="1857900"/>
            <a:ext cx="1118851" cy="1902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30"/>
          <p:cNvPicPr preferRelativeResize="0"/>
          <p:nvPr/>
        </p:nvPicPr>
        <p:blipFill rotWithShape="1">
          <a:blip r:embed="rId7">
            <a:alphaModFix/>
          </a:blip>
          <a:srcRect b="7646"/>
          <a:stretch/>
        </p:blipFill>
        <p:spPr>
          <a:xfrm rot="5400000">
            <a:off x="2418738" y="1447936"/>
            <a:ext cx="3654523" cy="1898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30"/>
          <p:cNvPicPr preferRelativeResize="0"/>
          <p:nvPr/>
        </p:nvPicPr>
        <p:blipFill rotWithShape="1">
          <a:blip r:embed="rId8">
            <a:alphaModFix/>
          </a:blip>
          <a:srcRect b="28010"/>
          <a:stretch/>
        </p:blipFill>
        <p:spPr>
          <a:xfrm rot="5400000">
            <a:off x="1199338" y="1657286"/>
            <a:ext cx="3654523" cy="1479851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30"/>
          <p:cNvSpPr txBox="1"/>
          <p:nvPr/>
        </p:nvSpPr>
        <p:spPr>
          <a:xfrm>
            <a:off x="328025" y="3970300"/>
            <a:ext cx="6386700" cy="15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250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rPr>
              <a:t>                   Caudal				Medial		             Cranial				Lateral</a:t>
            </a:r>
            <a:endParaRPr sz="1800">
              <a:solidFill>
                <a:srgbClr val="FFFFFF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253" name="Google Shape;253;p30"/>
          <p:cNvSpPr txBox="1"/>
          <p:nvPr/>
        </p:nvSpPr>
        <p:spPr>
          <a:xfrm>
            <a:off x="6924500" y="3368425"/>
            <a:ext cx="978900" cy="15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75"/>
              <a:buNone/>
            </a:pPr>
            <a:r>
              <a:rPr lang="en" sz="850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rPr>
              <a:t>1cm</a:t>
            </a:r>
            <a:endParaRPr sz="850">
              <a:solidFill>
                <a:schemeClr val="dk2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254" name="Google Shape;254;p30"/>
          <p:cNvSpPr txBox="1"/>
          <p:nvPr/>
        </p:nvSpPr>
        <p:spPr>
          <a:xfrm>
            <a:off x="7857075" y="2094175"/>
            <a:ext cx="978900" cy="104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250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rPr>
              <a:t>Dorsal</a:t>
            </a:r>
            <a:endParaRPr sz="1800">
              <a:solidFill>
                <a:schemeClr val="lt1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rPr>
              <a:t>Ventral</a:t>
            </a:r>
            <a:endParaRPr sz="1800">
              <a:solidFill>
                <a:schemeClr val="lt1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255" name="Google Shape;255;p30"/>
          <p:cNvSpPr txBox="1"/>
          <p:nvPr/>
        </p:nvSpPr>
        <p:spPr>
          <a:xfrm>
            <a:off x="504000" y="3044525"/>
            <a:ext cx="978900" cy="15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75"/>
              <a:buNone/>
            </a:pPr>
            <a:r>
              <a:rPr lang="en" sz="850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rPr>
              <a:t>1cm</a:t>
            </a:r>
            <a:endParaRPr sz="1050">
              <a:solidFill>
                <a:schemeClr val="lt1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pic>
        <p:nvPicPr>
          <p:cNvPr id="256" name="Google Shape;256;p3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462924" y="314575"/>
            <a:ext cx="1578849" cy="904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31"/>
          <p:cNvSpPr txBox="1">
            <a:spLocks noGrp="1"/>
          </p:cNvSpPr>
          <p:nvPr>
            <p:ph type="title" idx="4294967295"/>
          </p:nvPr>
        </p:nvSpPr>
        <p:spPr>
          <a:xfrm>
            <a:off x="472338" y="4083650"/>
            <a:ext cx="8199300" cy="6492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/>
              <a:t>IMNH 53975 - tyrannosauroid</a:t>
            </a:r>
            <a:endParaRPr sz="2300"/>
          </a:p>
        </p:txBody>
      </p:sp>
      <p:pic>
        <p:nvPicPr>
          <p:cNvPr id="262" name="Google Shape;262;p31"/>
          <p:cNvPicPr preferRelativeResize="0"/>
          <p:nvPr/>
        </p:nvPicPr>
        <p:blipFill rotWithShape="1">
          <a:blip r:embed="rId3">
            <a:alphaModFix/>
          </a:blip>
          <a:srcRect l="23954"/>
          <a:stretch/>
        </p:blipFill>
        <p:spPr>
          <a:xfrm>
            <a:off x="1887101" y="508075"/>
            <a:ext cx="1406450" cy="352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95800" y="508075"/>
            <a:ext cx="1406453" cy="3528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p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2350" y="508075"/>
            <a:ext cx="1490950" cy="3528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p31"/>
          <p:cNvPicPr preferRelativeResize="0"/>
          <p:nvPr/>
        </p:nvPicPr>
        <p:blipFill rotWithShape="1">
          <a:blip r:embed="rId6">
            <a:alphaModFix/>
          </a:blip>
          <a:srcRect r="23336"/>
          <a:stretch/>
        </p:blipFill>
        <p:spPr>
          <a:xfrm>
            <a:off x="3217350" y="508075"/>
            <a:ext cx="1301075" cy="352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3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621805" y="1926238"/>
            <a:ext cx="1901250" cy="1291025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Google Shape;267;p31"/>
          <p:cNvSpPr txBox="1"/>
          <p:nvPr/>
        </p:nvSpPr>
        <p:spPr>
          <a:xfrm>
            <a:off x="449275" y="3852050"/>
            <a:ext cx="6386700" cy="15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250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rPr>
              <a:t> Medial		                 10cm		Caudal		             Cranial			10cm	Lateral</a:t>
            </a:r>
            <a:endParaRPr sz="1800">
              <a:solidFill>
                <a:srgbClr val="FFFFFF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268" name="Google Shape;268;p31"/>
          <p:cNvSpPr txBox="1"/>
          <p:nvPr/>
        </p:nvSpPr>
        <p:spPr>
          <a:xfrm>
            <a:off x="6723875" y="2831575"/>
            <a:ext cx="1697100" cy="33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50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rPr>
              <a:t>1cm	Dorsal</a:t>
            </a:r>
            <a:endParaRPr sz="450">
              <a:solidFill>
                <a:schemeClr val="lt1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pic>
        <p:nvPicPr>
          <p:cNvPr id="269" name="Google Shape;269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314203" y="160275"/>
            <a:ext cx="2274624" cy="16214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64C3549-7075-40D3-8710-FF8BED3091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New Developments in Scanning!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B0A86C1-824B-4B27-B08C-B529F121F1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0117" y="523875"/>
            <a:ext cx="4724400" cy="355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7608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1D3D1C0-3E5E-4EEE-A4A5-416AC66DB8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IMNH 2240/44951 – complete </a:t>
            </a:r>
            <a:r>
              <a:rPr lang="en-US" i="1" dirty="0" err="1"/>
              <a:t>Oryctodromeus</a:t>
            </a:r>
            <a:r>
              <a:rPr lang="en-US" dirty="0"/>
              <a:t> in a burrow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96707D-CB62-4CD4-8637-E281497B31B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719" t="2091" r="2321" b="13418"/>
          <a:stretch/>
        </p:blipFill>
        <p:spPr>
          <a:xfrm>
            <a:off x="4522317" y="1302327"/>
            <a:ext cx="4468564" cy="22952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A50E1C0-BE28-4FB3-852B-6C62EA789C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491" r="10624" b="15509"/>
          <a:stretch/>
        </p:blipFill>
        <p:spPr>
          <a:xfrm>
            <a:off x="138267" y="1302327"/>
            <a:ext cx="4198484" cy="2295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9742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1D3D1C0-3E5E-4EEE-A4A5-416AC66DB8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IMNH 2240/44951 – complete </a:t>
            </a:r>
            <a:r>
              <a:rPr lang="en-US" i="1" dirty="0" err="1"/>
              <a:t>Oryctodromeus</a:t>
            </a:r>
            <a:r>
              <a:rPr lang="en-US" dirty="0"/>
              <a:t> in a burrow</a:t>
            </a:r>
          </a:p>
        </p:txBody>
      </p:sp>
      <p:pic>
        <p:nvPicPr>
          <p:cNvPr id="3" name="44951 rotate0001-0400">
            <a:hlinkClick r:id="" action="ppaction://media"/>
            <a:extLst>
              <a:ext uri="{FF2B5EF4-FFF2-40B4-BE49-F238E27FC236}">
                <a16:creationId xmlns:a16="http://schemas.microsoft.com/office/drawing/2014/main" id="{9F28EA98-CC3F-46CF-9198-6698DE3E3C0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7383" y="53315"/>
            <a:ext cx="8289234" cy="4230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155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6" name="Google Shape;346;g330b4773074_0_192" title="2164-45596 foot orbit.mkv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69181" y="387919"/>
            <a:ext cx="6659528" cy="374599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52143E-BF2B-4773-B800-9CE28A377D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i="1" dirty="0" err="1"/>
              <a:t>Oryctodromeus</a:t>
            </a:r>
            <a:r>
              <a:rPr lang="en-US" dirty="0"/>
              <a:t> articulated foot from a burrow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2"/>
          <p:cNvSpPr txBox="1">
            <a:spLocks noGrp="1"/>
          </p:cNvSpPr>
          <p:nvPr>
            <p:ph type="title"/>
          </p:nvPr>
        </p:nvSpPr>
        <p:spPr>
          <a:xfrm>
            <a:off x="406425" y="1806825"/>
            <a:ext cx="8296800" cy="154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Final Products</a:t>
            </a:r>
            <a:endParaRPr/>
          </a:p>
        </p:txBody>
      </p:sp>
      <p:pic>
        <p:nvPicPr>
          <p:cNvPr id="275" name="Google Shape;275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888308"/>
            <a:ext cx="9144003" cy="10179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33"/>
          <p:cNvSpPr txBox="1">
            <a:spLocks noGrp="1"/>
          </p:cNvSpPr>
          <p:nvPr>
            <p:ph type="body" idx="1"/>
          </p:nvPr>
        </p:nvSpPr>
        <p:spPr>
          <a:xfrm>
            <a:off x="2342075" y="1455150"/>
            <a:ext cx="6321600" cy="22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dirty="0"/>
              <a:t>481 individual fossils scanned</a:t>
            </a:r>
            <a:endParaRPr dirty="0"/>
          </a:p>
          <a:p>
            <a:pPr marL="457200" lvl="0" indent="-3429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dirty="0"/>
              <a:t>42 localities, 18 clades </a:t>
            </a:r>
            <a:endParaRPr dirty="0"/>
          </a:p>
          <a:p>
            <a:pPr marL="914400" lvl="1" indent="-3175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dirty="0"/>
              <a:t>&gt;46% of which are </a:t>
            </a:r>
            <a:r>
              <a:rPr lang="en" i="1" dirty="0"/>
              <a:t>Oryctodromeus</a:t>
            </a:r>
            <a:endParaRPr dirty="0"/>
          </a:p>
          <a:p>
            <a:pPr marL="457200" lvl="0" indent="-3429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dirty="0"/>
              <a:t>87% some processing</a:t>
            </a:r>
            <a:endParaRPr dirty="0"/>
          </a:p>
          <a:p>
            <a:pPr marL="457200" lvl="0" indent="-3429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dirty="0"/>
              <a:t>74% completed</a:t>
            </a:r>
            <a:endParaRPr dirty="0"/>
          </a:p>
          <a:p>
            <a:pPr marL="457200" lvl="0" indent="-3429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dirty="0"/>
              <a:t>21% printed</a:t>
            </a:r>
            <a:endParaRPr dirty="0"/>
          </a:p>
          <a:p>
            <a:pPr marL="914400" lvl="1" indent="-3175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dirty="0"/>
              <a:t>Prints used in outreach kits and our new </a:t>
            </a:r>
            <a:r>
              <a:rPr lang="en" i="1" dirty="0"/>
              <a:t>Oryctodromeus</a:t>
            </a:r>
            <a:r>
              <a:rPr lang="en" dirty="0"/>
              <a:t> mount</a:t>
            </a:r>
          </a:p>
          <a:p>
            <a:pPr indent="-317500">
              <a:lnSpc>
                <a:spcPct val="95000"/>
              </a:lnSpc>
              <a:buSzPts val="1400"/>
              <a:buChar char="○"/>
            </a:pPr>
            <a:r>
              <a:rPr lang="en" dirty="0"/>
              <a:t>4% uploaded to Morphosource</a:t>
            </a:r>
            <a:endParaRPr dirty="0"/>
          </a:p>
          <a:p>
            <a:pPr marL="0" lvl="0" indent="0" algn="l" rtl="0">
              <a:lnSpc>
                <a:spcPct val="9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dirty="0"/>
          </a:p>
        </p:txBody>
      </p:sp>
      <p:sp>
        <p:nvSpPr>
          <p:cNvPr id="281" name="Google Shape;281;p33"/>
          <p:cNvSpPr txBox="1">
            <a:spLocks noGrp="1"/>
          </p:cNvSpPr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700">
                <a:solidFill>
                  <a:schemeClr val="dk1"/>
                </a:solidFill>
              </a:rPr>
              <a:t>Wayan Scanning Project Result</a:t>
            </a:r>
            <a:endParaRPr/>
          </a:p>
        </p:txBody>
      </p:sp>
      <p:pic>
        <p:nvPicPr>
          <p:cNvPr id="282" name="Google Shape;282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6127" y="2014050"/>
            <a:ext cx="1376425" cy="1525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3549" y="3732360"/>
            <a:ext cx="1541581" cy="990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72A70BA-5D1A-43A8-B56D-9863C8B643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48791" y="3374450"/>
            <a:ext cx="1115400" cy="11154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336afb566a_0_94"/>
          <p:cNvSpPr txBox="1">
            <a:spLocks noGrp="1"/>
          </p:cNvSpPr>
          <p:nvPr>
            <p:ph type="title"/>
          </p:nvPr>
        </p:nvSpPr>
        <p:spPr>
          <a:xfrm>
            <a:off x="1501541" y="273844"/>
            <a:ext cx="7240500" cy="994275"/>
          </a:xfrm>
          <a:prstGeom prst="rect">
            <a:avLst/>
          </a:prstGeom>
        </p:spPr>
        <p:txBody>
          <a:bodyPr spcFirstLastPara="1" wrap="square" lIns="68569" tIns="34275" rIns="68569" bIns="34275" anchor="ctr" anchorCtr="0">
            <a:normAutofit/>
          </a:bodyPr>
          <a:lstStyle/>
          <a:p>
            <a:r>
              <a:rPr lang="en-US"/>
              <a:t>Wayan Fieldwork</a:t>
            </a:r>
            <a:endParaRPr/>
          </a:p>
        </p:txBody>
      </p:sp>
      <p:pic>
        <p:nvPicPr>
          <p:cNvPr id="52" name="Google Shape;52;g3336afb566a_0_9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01538" y="1700411"/>
            <a:ext cx="7642462" cy="34430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34"/>
          <p:cNvSpPr txBox="1">
            <a:spLocks noGrp="1"/>
          </p:cNvSpPr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Surface Scanned Elements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289" name="Google Shape;289;p34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91075" y="1107350"/>
            <a:ext cx="5866335" cy="362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9274" y="3744114"/>
            <a:ext cx="1541581" cy="990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" name="Google Shape;291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11852" y="2014050"/>
            <a:ext cx="1376425" cy="1525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3336afb566a_0_68"/>
          <p:cNvSpPr txBox="1">
            <a:spLocks noGrp="1"/>
          </p:cNvSpPr>
          <p:nvPr>
            <p:ph type="title"/>
          </p:nvPr>
        </p:nvSpPr>
        <p:spPr>
          <a:xfrm>
            <a:off x="1501541" y="273844"/>
            <a:ext cx="7240500" cy="994275"/>
          </a:xfrm>
          <a:prstGeom prst="rect">
            <a:avLst/>
          </a:prstGeom>
        </p:spPr>
        <p:txBody>
          <a:bodyPr spcFirstLastPara="1" wrap="square" lIns="68569" tIns="34275" rIns="68569" bIns="34275" anchor="ctr" anchorCtr="0">
            <a:normAutofit/>
          </a:bodyPr>
          <a:lstStyle/>
          <a:p>
            <a:r>
              <a:rPr lang="en-US"/>
              <a:t>Wayan Formation</a:t>
            </a:r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3F884BA-06AE-44C7-9A7A-529CFD560F3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955709" y="1489196"/>
            <a:ext cx="6610840" cy="3101789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FC58E7F-94EE-490E-84F0-4BA6968A489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678456" y="987490"/>
            <a:ext cx="7172975" cy="316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3127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FC58E7F-94EE-490E-84F0-4BA6968A48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887" y="609711"/>
            <a:ext cx="7758113" cy="3924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51732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FC58E7F-94EE-490E-84F0-4BA6968A489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259176" y="609711"/>
            <a:ext cx="6011535" cy="3924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39516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FC58E7F-94EE-490E-84F0-4BA6968A489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290464" y="609711"/>
            <a:ext cx="5948959" cy="3924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8378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FC58E7F-94EE-490E-84F0-4BA6968A489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85887" y="1067656"/>
            <a:ext cx="7758113" cy="3008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64984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FC58E7F-94EE-490E-84F0-4BA6968A489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94880" y="512087"/>
            <a:ext cx="7749120" cy="4119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67335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FC58E7F-94EE-490E-84F0-4BA6968A489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568958" y="184364"/>
            <a:ext cx="7575043" cy="4774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47502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FC58E7F-94EE-490E-84F0-4BA6968A489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97280" y="452773"/>
            <a:ext cx="7746720" cy="4237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465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3336afb566a_0_100"/>
          <p:cNvSpPr txBox="1">
            <a:spLocks noGrp="1"/>
          </p:cNvSpPr>
          <p:nvPr>
            <p:ph type="title"/>
          </p:nvPr>
        </p:nvSpPr>
        <p:spPr>
          <a:xfrm>
            <a:off x="1501541" y="273844"/>
            <a:ext cx="7240500" cy="994275"/>
          </a:xfrm>
          <a:prstGeom prst="rect">
            <a:avLst/>
          </a:prstGeom>
        </p:spPr>
        <p:txBody>
          <a:bodyPr spcFirstLastPara="1" wrap="square" lIns="68569" tIns="34275" rIns="68569" bIns="34275" anchor="ctr" anchorCtr="0">
            <a:normAutofit/>
          </a:bodyPr>
          <a:lstStyle/>
          <a:p>
            <a:r>
              <a:rPr lang="en-US"/>
              <a:t>Wayan Fieldwork</a:t>
            </a:r>
            <a:endParaRPr/>
          </a:p>
        </p:txBody>
      </p:sp>
      <p:pic>
        <p:nvPicPr>
          <p:cNvPr id="58" name="Google Shape;58;g3336afb566a_0_1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01538" y="1268119"/>
            <a:ext cx="3646781" cy="3646781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g3336afb566a_0_100"/>
          <p:cNvPicPr preferRelativeResize="0"/>
          <p:nvPr/>
        </p:nvPicPr>
        <p:blipFill rotWithShape="1">
          <a:blip r:embed="rId4">
            <a:alphaModFix/>
          </a:blip>
          <a:srcRect t="31974" b="16889"/>
          <a:stretch/>
        </p:blipFill>
        <p:spPr>
          <a:xfrm>
            <a:off x="5262619" y="1268119"/>
            <a:ext cx="3210498" cy="36467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FC58E7F-94EE-490E-84F0-4BA6968A489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99227" y="453306"/>
            <a:ext cx="7744774" cy="423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61223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FC58E7F-94EE-490E-84F0-4BA6968A489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81168" y="918962"/>
            <a:ext cx="7762832" cy="3305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93146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3B87355-F972-48A8-AFF0-3E41ABA4ED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4561" y="0"/>
            <a:ext cx="725030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35021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FC58E7F-94EE-490E-84F0-4BA6968A489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445751" y="168089"/>
            <a:ext cx="7698249" cy="4807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71205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330b4773074_0_7"/>
          <p:cNvSpPr txBox="1">
            <a:spLocks noGrp="1"/>
          </p:cNvSpPr>
          <p:nvPr>
            <p:ph type="title"/>
          </p:nvPr>
        </p:nvSpPr>
        <p:spPr>
          <a:xfrm>
            <a:off x="1501541" y="273844"/>
            <a:ext cx="7240500" cy="994275"/>
          </a:xfrm>
          <a:prstGeom prst="rect">
            <a:avLst/>
          </a:prstGeom>
        </p:spPr>
        <p:txBody>
          <a:bodyPr spcFirstLastPara="1" wrap="square" lIns="68569" tIns="34275" rIns="68569" bIns="34275" anchor="ctr" anchorCtr="0">
            <a:normAutofit/>
          </a:bodyPr>
          <a:lstStyle/>
          <a:p>
            <a:r>
              <a:rPr lang="en-US" dirty="0"/>
              <a:t>As an ecosystem…</a:t>
            </a:r>
            <a:endParaRPr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CBEDD4D-460E-449B-B965-5DB14ED1FB4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110291" y="1009503"/>
            <a:ext cx="6631750" cy="4133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10520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35"/>
          <p:cNvSpPr txBox="1">
            <a:spLocks noGrp="1"/>
          </p:cNvSpPr>
          <p:nvPr>
            <p:ph type="body" idx="1"/>
          </p:nvPr>
        </p:nvSpPr>
        <p:spPr>
          <a:xfrm>
            <a:off x="2410100" y="1211350"/>
            <a:ext cx="4723800" cy="338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 dirty="0"/>
              <a:t>28 counties, &gt;19,300 students interacting with Idaho’s Cretaceous through education programs and kits</a:t>
            </a:r>
            <a:endParaRPr sz="1800" dirty="0"/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" dirty="0"/>
              <a:t>Nearly 20K</a:t>
            </a:r>
            <a:r>
              <a:rPr lang="en" sz="1800" dirty="0"/>
              <a:t> people have visited</a:t>
            </a:r>
            <a:br>
              <a:rPr lang="en" sz="1800" dirty="0"/>
            </a:br>
            <a:r>
              <a:rPr lang="en" sz="1800" i="1" dirty="0"/>
              <a:t>Dinosaurs from the Mountain</a:t>
            </a:r>
            <a:r>
              <a:rPr lang="en" sz="1800" dirty="0"/>
              <a:t> since</a:t>
            </a:r>
            <a:br>
              <a:rPr lang="en" sz="1800" dirty="0"/>
            </a:br>
            <a:r>
              <a:rPr lang="en" sz="1800" dirty="0"/>
              <a:t>it opened in end 2023</a:t>
            </a:r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" dirty="0"/>
              <a:t>&gt;6,000 people have visted our Mobile Museum since it started in August</a:t>
            </a:r>
            <a:endParaRPr sz="1800" dirty="0"/>
          </a:p>
        </p:txBody>
      </p:sp>
      <p:sp>
        <p:nvSpPr>
          <p:cNvPr id="297" name="Google Shape;297;p35"/>
          <p:cNvSpPr txBox="1">
            <a:spLocks noGrp="1"/>
          </p:cNvSpPr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22">
                <a:solidFill>
                  <a:schemeClr val="dk1"/>
                </a:solidFill>
              </a:rPr>
              <a:t>Broader Impacts</a:t>
            </a:r>
            <a:endParaRPr sz="3022">
              <a:solidFill>
                <a:schemeClr val="dk1"/>
              </a:solidFill>
            </a:endParaRPr>
          </a:p>
        </p:txBody>
      </p:sp>
      <p:pic>
        <p:nvPicPr>
          <p:cNvPr id="298" name="Google Shape;298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9250" y="1661200"/>
            <a:ext cx="2105313" cy="2631642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2874" y="575939"/>
            <a:ext cx="1541581" cy="990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p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212251" y="1457400"/>
            <a:ext cx="1910600" cy="29522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36"/>
          <p:cNvSpPr txBox="1">
            <a:spLocks noGrp="1"/>
          </p:cNvSpPr>
          <p:nvPr>
            <p:ph type="body" idx="1"/>
          </p:nvPr>
        </p:nvSpPr>
        <p:spPr>
          <a:xfrm>
            <a:off x="328017" y="4226025"/>
            <a:ext cx="8388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 b="1"/>
              <a:t>Mini-Museum to Go educational kits</a:t>
            </a:r>
            <a:endParaRPr sz="2300" b="1"/>
          </a:p>
        </p:txBody>
      </p:sp>
      <p:pic>
        <p:nvPicPr>
          <p:cNvPr id="306" name="Google Shape;306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5300" y="556625"/>
            <a:ext cx="2344074" cy="351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" name="Google Shape;307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24787" y="556625"/>
            <a:ext cx="5276790" cy="3517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37"/>
          <p:cNvSpPr txBox="1">
            <a:spLocks noGrp="1"/>
          </p:cNvSpPr>
          <p:nvPr>
            <p:ph type="body" idx="1"/>
          </p:nvPr>
        </p:nvSpPr>
        <p:spPr>
          <a:xfrm>
            <a:off x="328017" y="4302225"/>
            <a:ext cx="8388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/>
              <a:t>New vision and mount of </a:t>
            </a:r>
            <a:r>
              <a:rPr lang="en" sz="2300" i="1"/>
              <a:t>Oryctodromeus</a:t>
            </a:r>
            <a:endParaRPr sz="2300"/>
          </a:p>
        </p:txBody>
      </p:sp>
      <p:pic>
        <p:nvPicPr>
          <p:cNvPr id="313" name="Google Shape;313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2575" y="458090"/>
            <a:ext cx="8538849" cy="38441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37"/>
          <p:cNvSpPr txBox="1">
            <a:spLocks noGrp="1"/>
          </p:cNvSpPr>
          <p:nvPr>
            <p:ph type="body" idx="1"/>
          </p:nvPr>
        </p:nvSpPr>
        <p:spPr>
          <a:xfrm>
            <a:off x="328017" y="4302225"/>
            <a:ext cx="83886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 dirty="0"/>
              <a:t>New</a:t>
            </a:r>
            <a:r>
              <a:rPr lang="en" sz="2300" i="1" dirty="0"/>
              <a:t>Deltasuchus</a:t>
            </a:r>
            <a:r>
              <a:rPr lang="en" sz="2300" dirty="0"/>
              <a:t>-like crocodile skull reconstruction</a:t>
            </a:r>
            <a:endParaRPr sz="2300" i="1" dirty="0"/>
          </a:p>
        </p:txBody>
      </p:sp>
      <p:pic>
        <p:nvPicPr>
          <p:cNvPr id="313" name="Google Shape;313;p37"/>
          <p:cNvPicPr preferRelativeResize="0"/>
          <p:nvPr/>
        </p:nvPicPr>
        <p:blipFill>
          <a:blip r:embed="rId3"/>
          <a:srcRect/>
          <a:stretch/>
        </p:blipFill>
        <p:spPr>
          <a:xfrm>
            <a:off x="412285" y="447675"/>
            <a:ext cx="5105175" cy="384413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87D93D2-1213-4B5B-964F-0923EFB5D9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5613" y="441461"/>
            <a:ext cx="2901004" cy="385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16261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38"/>
          <p:cNvSpPr txBox="1">
            <a:spLocks noGrp="1"/>
          </p:cNvSpPr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Acknowledgements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319" name="Google Shape;319;p38"/>
          <p:cNvSpPr txBox="1">
            <a:spLocks noGrp="1"/>
          </p:cNvSpPr>
          <p:nvPr>
            <p:ph type="body" idx="1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Amy Commendador &amp; Tim Gomes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Mica Frasure, Anne Fogelsong, &amp; Rook Floyd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USFS Caribou-Targhee National Forest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Shannon Kobs Nawotniak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My mother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4"/>
          <p:cNvSpPr txBox="1">
            <a:spLocks noGrp="1"/>
          </p:cNvSpPr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Idaho in the Cretaceous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83" name="Google Shape;8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90275" y="1113381"/>
            <a:ext cx="6321599" cy="3576418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14"/>
          <p:cNvSpPr/>
          <p:nvPr/>
        </p:nvSpPr>
        <p:spPr>
          <a:xfrm>
            <a:off x="4198750" y="1846700"/>
            <a:ext cx="320700" cy="320700"/>
          </a:xfrm>
          <a:prstGeom prst="star4">
            <a:avLst>
              <a:gd name="adj" fmla="val 125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85" name="Google Shape;85;p14"/>
          <p:cNvSpPr txBox="1"/>
          <p:nvPr/>
        </p:nvSpPr>
        <p:spPr>
          <a:xfrm>
            <a:off x="2488175" y="4689800"/>
            <a:ext cx="1467600" cy="49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rPr>
              <a:t>Scotse (2013)</a:t>
            </a:r>
            <a:endParaRPr sz="600">
              <a:solidFill>
                <a:schemeClr val="dk2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39"/>
          <p:cNvSpPr txBox="1">
            <a:spLocks noGrp="1"/>
          </p:cNvSpPr>
          <p:nvPr>
            <p:ph type="title"/>
          </p:nvPr>
        </p:nvSpPr>
        <p:spPr>
          <a:xfrm>
            <a:off x="406425" y="1806825"/>
            <a:ext cx="8296800" cy="154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Questions?</a:t>
            </a:r>
            <a:endParaRPr/>
          </a:p>
        </p:txBody>
      </p:sp>
      <p:pic>
        <p:nvPicPr>
          <p:cNvPr id="325" name="Google Shape;325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815358"/>
            <a:ext cx="9144003" cy="101798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44BCD0A-EC15-42DA-B8F9-6C4026DDD6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4700" y="2014050"/>
            <a:ext cx="1115400" cy="111540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2" name="Google Shape;352;g3336afb566a_0_10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7302" y="510494"/>
            <a:ext cx="7642462" cy="3443085"/>
          </a:xfrm>
          <a:prstGeom prst="rect">
            <a:avLst/>
          </a:prstGeom>
          <a:noFill/>
          <a:ln>
            <a:noFill/>
          </a:ln>
        </p:spPr>
      </p:pic>
      <p:sp>
        <p:nvSpPr>
          <p:cNvPr id="353" name="Google Shape;353;g3336afb566a_0_107"/>
          <p:cNvSpPr txBox="1"/>
          <p:nvPr/>
        </p:nvSpPr>
        <p:spPr>
          <a:xfrm>
            <a:off x="7279814" y="561527"/>
            <a:ext cx="1219950" cy="334102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69" tIns="68569" rIns="68569" bIns="68569" anchor="t" anchorCtr="0">
            <a:normAutofit fontScale="25000" lnSpcReduction="20000"/>
          </a:bodyPr>
          <a:lstStyle/>
          <a:p>
            <a:r>
              <a:rPr lang="en-US" sz="2100" b="1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rPr>
              <a:t>Silhouettes:</a:t>
            </a:r>
            <a:endParaRPr sz="2100" b="1">
              <a:solidFill>
                <a:schemeClr val="dk1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Jagged Fang Designs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Scott Hartman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Daeng Dino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Nobu Tamura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Zachary Quigley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Duane Raver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Matt Dempsey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Andrew A. Farke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Mette Aumala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T. Michael Keesey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Fidjii Berio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Cy Marchant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Matt Martyniuk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Emily Willoughby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ДиБгд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Andy Wilson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Armin Reindl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Jarred Barnes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Iain Reid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Vijau Kathick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Nix Illustration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Will Toosey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CNZdenek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Gareth Monger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Lionel Cavin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Harold N Eyster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Dean Schnabel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Louis Roule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Tasman Dixon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Smokeybjb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Andrew Knight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Hans Hillewaert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Pete Bucholz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Armelle Ansart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Michael Tripoli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Jaime Headden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2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DaCaTraptor</a:t>
            </a:r>
            <a:endParaRPr sz="21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54" name="Google Shape;354;g3336afb566a_0_107"/>
          <p:cNvSpPr txBox="1"/>
          <p:nvPr/>
        </p:nvSpPr>
        <p:spPr>
          <a:xfrm>
            <a:off x="857302" y="561527"/>
            <a:ext cx="1219950" cy="334102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69" tIns="68569" rIns="68569" bIns="68569" anchor="t" anchorCtr="0">
            <a:normAutofit/>
          </a:bodyPr>
          <a:lstStyle/>
          <a:p>
            <a:r>
              <a:rPr lang="en-US" sz="675" b="1" dirty="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rPr>
              <a:t>Artwork:</a:t>
            </a:r>
            <a:endParaRPr sz="675" b="1" dirty="0">
              <a:solidFill>
                <a:schemeClr val="dk1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r>
              <a:rPr lang="en-US" sz="675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Ashley Rasmussen</a:t>
            </a:r>
            <a:endParaRPr sz="675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675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Anne </a:t>
            </a:r>
            <a:r>
              <a:rPr lang="en-US" sz="675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Fogelsong</a:t>
            </a:r>
            <a:endParaRPr sz="675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675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Rook Floyd</a:t>
            </a:r>
            <a:endParaRPr sz="675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endParaRPr sz="675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675" b="1" dirty="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rPr>
              <a:t>Scanning &amp; Processing:</a:t>
            </a:r>
            <a:endParaRPr sz="675" dirty="0">
              <a:solidFill>
                <a:schemeClr val="dk1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r>
              <a:rPr lang="en-US" sz="675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Miriam Friedel</a:t>
            </a:r>
            <a:endParaRPr sz="675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675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Mica </a:t>
            </a:r>
            <a:r>
              <a:rPr lang="en-US" sz="675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Frasure</a:t>
            </a:r>
            <a:endParaRPr sz="675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675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Tim Gomes</a:t>
            </a:r>
            <a:endParaRPr sz="675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endParaRPr sz="675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675" b="1" dirty="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rPr>
              <a:t>Collections:</a:t>
            </a:r>
            <a:endParaRPr sz="675" b="1" dirty="0">
              <a:solidFill>
                <a:schemeClr val="dk1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r>
              <a:rPr lang="en-US" sz="675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Amy </a:t>
            </a:r>
            <a:r>
              <a:rPr lang="en-US" sz="675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Commendador</a:t>
            </a:r>
            <a:endParaRPr sz="675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675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Caribou-Targhee National Forest</a:t>
            </a:r>
            <a:endParaRPr sz="675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endParaRPr sz="675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675" b="1" dirty="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rPr>
              <a:t>Fieldwork:</a:t>
            </a:r>
            <a:endParaRPr sz="675" b="1" dirty="0">
              <a:solidFill>
                <a:schemeClr val="dk1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r>
              <a:rPr lang="en-US" sz="675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LJ </a:t>
            </a:r>
            <a:r>
              <a:rPr lang="en-US" sz="675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Krumenacker</a:t>
            </a:r>
            <a:endParaRPr sz="675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675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Brandon </a:t>
            </a:r>
            <a:r>
              <a:rPr lang="en-US" sz="675" dirty="0" err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Peecook</a:t>
            </a:r>
            <a:endParaRPr sz="675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675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Gary McGaughey</a:t>
            </a:r>
            <a:endParaRPr sz="675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675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Xavier Jenkins</a:t>
            </a:r>
            <a:endParaRPr sz="675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675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Henry Thomas</a:t>
            </a:r>
            <a:endParaRPr sz="675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r>
              <a:rPr lang="en-US" sz="675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Field crews of decades past</a:t>
            </a:r>
            <a:endParaRPr sz="675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7" name="Google Shape;325;p39">
            <a:extLst>
              <a:ext uri="{FF2B5EF4-FFF2-40B4-BE49-F238E27FC236}">
                <a16:creationId xmlns:a16="http://schemas.microsoft.com/office/drawing/2014/main" id="{0C4A6517-A69B-4F3D-9533-2A860D1EA428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3815358"/>
            <a:ext cx="9144003" cy="10179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5"/>
          <p:cNvSpPr txBox="1">
            <a:spLocks noGrp="1"/>
          </p:cNvSpPr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Idaho in the Cretaceous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91" name="Google Shape;9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00250" y="1034825"/>
            <a:ext cx="6017042" cy="3627350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5"/>
          <p:cNvSpPr txBox="1"/>
          <p:nvPr/>
        </p:nvSpPr>
        <p:spPr>
          <a:xfrm>
            <a:off x="2507600" y="4772225"/>
            <a:ext cx="6214200" cy="20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rPr>
              <a:t>From Krumenacker (2010)</a:t>
            </a:r>
            <a:endParaRPr sz="600">
              <a:solidFill>
                <a:schemeClr val="dk2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6"/>
          <p:cNvSpPr txBox="1">
            <a:spLocks noGrp="1"/>
          </p:cNvSpPr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Idaho in the Cretaceous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98" name="Google Shape;98;p16"/>
          <p:cNvSpPr txBox="1"/>
          <p:nvPr/>
        </p:nvSpPr>
        <p:spPr>
          <a:xfrm>
            <a:off x="2507600" y="4772225"/>
            <a:ext cx="6214200" cy="20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rPr>
              <a:t>From Krumenacker (2010)</a:t>
            </a:r>
            <a:endParaRPr sz="600">
              <a:solidFill>
                <a:schemeClr val="dk2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  <p:pic>
        <p:nvPicPr>
          <p:cNvPr id="99" name="Google Shape;99;p16"/>
          <p:cNvPicPr preferRelativeResize="0"/>
          <p:nvPr/>
        </p:nvPicPr>
        <p:blipFill>
          <a:blip r:embed="rId3"/>
          <a:srcRect/>
          <a:stretch/>
        </p:blipFill>
        <p:spPr>
          <a:xfrm>
            <a:off x="89201" y="1510454"/>
            <a:ext cx="8885574" cy="2987039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6"/>
          <p:cNvSpPr/>
          <p:nvPr/>
        </p:nvSpPr>
        <p:spPr>
          <a:xfrm>
            <a:off x="1337932" y="2358937"/>
            <a:ext cx="320700" cy="320700"/>
          </a:xfrm>
          <a:prstGeom prst="star4">
            <a:avLst>
              <a:gd name="adj" fmla="val 125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101" name="Google Shape;101;p16"/>
          <p:cNvSpPr/>
          <p:nvPr/>
        </p:nvSpPr>
        <p:spPr>
          <a:xfrm>
            <a:off x="4440922" y="2493575"/>
            <a:ext cx="645000" cy="25655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102" name="Google Shape;102;p16"/>
          <p:cNvSpPr/>
          <p:nvPr/>
        </p:nvSpPr>
        <p:spPr>
          <a:xfrm>
            <a:off x="6707848" y="2336423"/>
            <a:ext cx="645000" cy="15715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Roboto Slab"/>
              <a:ea typeface="Roboto Slab"/>
              <a:cs typeface="Roboto Slab"/>
              <a:sym typeface="Roboto Slab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oogle Shape;164;g330b4773074_0_1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" y="1543913"/>
            <a:ext cx="1363108" cy="8759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g330b4773074_0_149"/>
          <p:cNvPicPr preferRelativeResize="0"/>
          <p:nvPr/>
        </p:nvPicPr>
        <p:blipFill rotWithShape="1">
          <a:blip r:embed="rId4">
            <a:alphaModFix/>
          </a:blip>
          <a:srcRect t="72031" r="50445"/>
          <a:stretch/>
        </p:blipFill>
        <p:spPr>
          <a:xfrm>
            <a:off x="2379027" y="1"/>
            <a:ext cx="4976495" cy="5143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g330b4773074_0_14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76591" y="1420319"/>
            <a:ext cx="2642438" cy="13482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g330b4773074_0_14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818713" y="1801294"/>
            <a:ext cx="1235889" cy="410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g330b4773074_0_14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612207" y="1836282"/>
            <a:ext cx="1167226" cy="5494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g330b4773074_0_14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175757" y="3047156"/>
            <a:ext cx="1725769" cy="5494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g330b4773074_0_14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886694" y="3958032"/>
            <a:ext cx="1499931" cy="3779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g330b4773074_0_14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4818713" y="2835750"/>
            <a:ext cx="1577929" cy="3829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Google Shape;10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01825" y="1167475"/>
            <a:ext cx="2927250" cy="280855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7"/>
          <p:cNvSpPr txBox="1">
            <a:spLocks noGrp="1"/>
          </p:cNvSpPr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Idaho’s Cretaceous Fossils: Plants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09" name="Google Shape;109;p17"/>
          <p:cNvSpPr txBox="1">
            <a:spLocks noGrp="1"/>
          </p:cNvSpPr>
          <p:nvPr>
            <p:ph type="body" idx="1"/>
          </p:nvPr>
        </p:nvSpPr>
        <p:spPr>
          <a:xfrm>
            <a:off x="5571737" y="1133463"/>
            <a:ext cx="6321600" cy="300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523"/>
              <a:buNone/>
            </a:pPr>
            <a:r>
              <a:rPr lang="en" sz="1200"/>
              <a:t>Pollen</a:t>
            </a:r>
            <a:endParaRPr sz="1200"/>
          </a:p>
          <a:p>
            <a:pPr marL="457200" lvl="0" indent="-304800" algn="l" rtl="0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Mosses</a:t>
            </a:r>
            <a:endParaRPr sz="1200"/>
          </a:p>
          <a:p>
            <a:pPr marL="457200" lvl="0" indent="-30480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Algae</a:t>
            </a:r>
            <a:endParaRPr sz="1200"/>
          </a:p>
          <a:p>
            <a:pPr marL="0" lvl="0" indent="0" algn="l" rtl="0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523"/>
              <a:buNone/>
            </a:pPr>
            <a:r>
              <a:rPr lang="en" sz="1200"/>
              <a:t>Wood</a:t>
            </a:r>
            <a:endParaRPr sz="1200"/>
          </a:p>
          <a:p>
            <a:pPr marL="457200" lvl="0" indent="-304800" algn="l" rtl="0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200"/>
              <a:buChar char="●"/>
            </a:pPr>
            <a:r>
              <a:rPr lang="en" sz="1200" i="1"/>
              <a:t>Cupressinoxylon</a:t>
            </a:r>
            <a:r>
              <a:rPr lang="en" sz="1200"/>
              <a:t> (Conifer)</a:t>
            </a:r>
            <a:endParaRPr sz="1200"/>
          </a:p>
          <a:p>
            <a:pPr marL="457200" lvl="0" indent="-30480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 i="1"/>
              <a:t>Paraphyllanthoxylon</a:t>
            </a:r>
            <a:r>
              <a:rPr lang="en" sz="1200"/>
              <a:t> (Dicot angiosperm)</a:t>
            </a:r>
            <a:endParaRPr sz="1200"/>
          </a:p>
          <a:p>
            <a:pPr marL="0" lvl="0" indent="0" algn="l" rtl="0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523"/>
              <a:buNone/>
            </a:pPr>
            <a:r>
              <a:rPr lang="en" sz="1200"/>
              <a:t>Foliage</a:t>
            </a:r>
            <a:endParaRPr sz="1200"/>
          </a:p>
          <a:p>
            <a:pPr marL="457200" lvl="0" indent="-304800" algn="l" rtl="0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200"/>
              <a:buChar char="●"/>
            </a:pPr>
            <a:r>
              <a:rPr lang="en" sz="1200" i="1"/>
              <a:t>Glenichenia</a:t>
            </a:r>
            <a:r>
              <a:rPr lang="en" sz="1200"/>
              <a:t> (Fern)</a:t>
            </a:r>
            <a:endParaRPr sz="1200"/>
          </a:p>
          <a:p>
            <a:pPr marL="457200" lvl="0" indent="-30480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 i="1"/>
              <a:t>Anemia</a:t>
            </a:r>
            <a:r>
              <a:rPr lang="en" sz="1200"/>
              <a:t> (Fern)</a:t>
            </a:r>
            <a:endParaRPr sz="1200"/>
          </a:p>
          <a:p>
            <a:pPr marL="457200" lvl="0" indent="-30480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 i="1"/>
              <a:t>Sapindopsis</a:t>
            </a:r>
            <a:r>
              <a:rPr lang="en" sz="1200"/>
              <a:t> (Angiosperm)</a:t>
            </a:r>
            <a:endParaRPr sz="1200"/>
          </a:p>
          <a:p>
            <a:pPr marL="457200" lvl="0" indent="-30480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Broad-leafed </a:t>
            </a:r>
            <a:r>
              <a:rPr lang="en" sz="1200" i="1"/>
              <a:t>Magnolia</a:t>
            </a:r>
            <a:r>
              <a:rPr lang="en" sz="1200"/>
              <a:t>-like angiosperm</a:t>
            </a:r>
            <a:endParaRPr sz="1200"/>
          </a:p>
          <a:p>
            <a:pPr marL="457200" lvl="0" indent="-30480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Cycadeoidea (Cycad)</a:t>
            </a:r>
            <a:endParaRPr sz="1200" i="1"/>
          </a:p>
          <a:p>
            <a:pPr marL="457200" lvl="0" indent="-30480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 i="1"/>
              <a:t>Pagiophyllum</a:t>
            </a:r>
            <a:r>
              <a:rPr lang="en" sz="1200"/>
              <a:t> (Conifer)</a:t>
            </a:r>
            <a:endParaRPr sz="1200"/>
          </a:p>
        </p:txBody>
      </p:sp>
      <p:pic>
        <p:nvPicPr>
          <p:cNvPr id="110" name="Google Shape;110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85675" y="2652300"/>
            <a:ext cx="1658098" cy="2321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3375" y="314600"/>
            <a:ext cx="1915799" cy="2681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609126" y="235950"/>
            <a:ext cx="1589952" cy="2225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1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879675" y="3334500"/>
            <a:ext cx="1723524" cy="2412677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7"/>
          <p:cNvSpPr txBox="1"/>
          <p:nvPr/>
        </p:nvSpPr>
        <p:spPr>
          <a:xfrm>
            <a:off x="0" y="4681800"/>
            <a:ext cx="4530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  <a:latin typeface="Roboto Slab"/>
                <a:ea typeface="Roboto Slab"/>
                <a:cs typeface="Roboto Slab"/>
                <a:sym typeface="Roboto Slab"/>
              </a:rPr>
              <a:t>Artwork by A. Rasmussen</a:t>
            </a:r>
            <a:endParaRPr>
              <a:solidFill>
                <a:schemeClr val="dk2"/>
              </a:solidFill>
              <a:latin typeface="Roboto Slab"/>
              <a:ea typeface="Roboto Slab"/>
              <a:cs typeface="Roboto Slab"/>
              <a:sym typeface="Roboto Slab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wiss">
  <a:themeElements>
    <a:clrScheme name="Swiss">
      <a:dk1>
        <a:srgbClr val="F47920"/>
      </a:dk1>
      <a:lt1>
        <a:srgbClr val="FFFFFF"/>
      </a:lt1>
      <a:dk2>
        <a:srgbClr val="424242"/>
      </a:dk2>
      <a:lt2>
        <a:srgbClr val="D4441C"/>
      </a:lt2>
      <a:accent1>
        <a:srgbClr val="E6E7E8"/>
      </a:accent1>
      <a:accent2>
        <a:srgbClr val="F47920"/>
      </a:accent2>
      <a:accent3>
        <a:srgbClr val="F69240"/>
      </a:accent3>
      <a:accent4>
        <a:srgbClr val="F47920"/>
      </a:accent4>
      <a:accent5>
        <a:srgbClr val="F47920"/>
      </a:accent5>
      <a:accent6>
        <a:srgbClr val="F69240"/>
      </a:accent6>
      <a:hlink>
        <a:srgbClr val="B82B00"/>
      </a:hlink>
      <a:folHlink>
        <a:srgbClr val="0277B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1057</Words>
  <Application>Microsoft Office PowerPoint</Application>
  <PresentationFormat>On-screen Show (16:9)</PresentationFormat>
  <Paragraphs>247</Paragraphs>
  <Slides>51</Slides>
  <Notes>36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7" baseType="lpstr">
      <vt:lpstr>Roboto</vt:lpstr>
      <vt:lpstr>Lato</vt:lpstr>
      <vt:lpstr>Raleway</vt:lpstr>
      <vt:lpstr>Roboto Slab</vt:lpstr>
      <vt:lpstr>Arial</vt:lpstr>
      <vt:lpstr>Swiss</vt:lpstr>
      <vt:lpstr>Digitizing Idaho’s Dinosaurs!</vt:lpstr>
      <vt:lpstr>Idaho has dinosaurs?!</vt:lpstr>
      <vt:lpstr>Wayan Fieldwork</vt:lpstr>
      <vt:lpstr>Wayan Fieldwork</vt:lpstr>
      <vt:lpstr>Idaho in the Cretaceous</vt:lpstr>
      <vt:lpstr>Idaho in the Cretaceous</vt:lpstr>
      <vt:lpstr>Idaho in the Cretaceous</vt:lpstr>
      <vt:lpstr>PowerPoint Presentation</vt:lpstr>
      <vt:lpstr>Idaho’s Cretaceous Fossils: Plants</vt:lpstr>
      <vt:lpstr>Idaho’s Cretaceous Fossils: Fishes, Mammals, Crocs &amp; Turtles</vt:lpstr>
      <vt:lpstr>Idaho’s Cretaceous Fossils: Dinosaurs</vt:lpstr>
      <vt:lpstr>The IMNH - USFS Wayan Project</vt:lpstr>
      <vt:lpstr>Purpose </vt:lpstr>
      <vt:lpstr>Why?</vt:lpstr>
      <vt:lpstr>Considerations</vt:lpstr>
      <vt:lpstr>Walkthrough</vt:lpstr>
      <vt:lpstr>When Not to Laser Scan</vt:lpstr>
      <vt:lpstr>Scanning</vt:lpstr>
      <vt:lpstr>2. Editing</vt:lpstr>
      <vt:lpstr>3. Merging</vt:lpstr>
      <vt:lpstr>4. Modeling</vt:lpstr>
      <vt:lpstr>PowerPoint Presentation</vt:lpstr>
      <vt:lpstr>IMNH 53975 - tyrannosauroid</vt:lpstr>
      <vt:lpstr>PowerPoint Presentation</vt:lpstr>
      <vt:lpstr>PowerPoint Presentation</vt:lpstr>
      <vt:lpstr>PowerPoint Presentation</vt:lpstr>
      <vt:lpstr>PowerPoint Presentation</vt:lpstr>
      <vt:lpstr>Final Products</vt:lpstr>
      <vt:lpstr>Wayan Scanning Project Result</vt:lpstr>
      <vt:lpstr>Surface Scanned Elements</vt:lpstr>
      <vt:lpstr>Wayan Formation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As an ecosystem…</vt:lpstr>
      <vt:lpstr>Broader Impacts</vt:lpstr>
      <vt:lpstr>PowerPoint Presentation</vt:lpstr>
      <vt:lpstr>PowerPoint Presentation</vt:lpstr>
      <vt:lpstr>PowerPoint Presentation</vt:lpstr>
      <vt:lpstr>Acknowledgements</vt:lpstr>
      <vt:lpstr>Questions?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Results of an Extensive Surface-Scanning Project of Idaho’s Cretaceous Fossil Record</dc:title>
  <dc:creator>ISU</dc:creator>
  <cp:lastModifiedBy>Robert Gay</cp:lastModifiedBy>
  <cp:revision>6</cp:revision>
  <dcterms:modified xsi:type="dcterms:W3CDTF">2025-10-28T00:29:17Z</dcterms:modified>
</cp:coreProperties>
</file>